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2"/>
  </p:sldMasterIdLst>
  <p:notesMasterIdLst>
    <p:notesMasterId r:id="rId13"/>
  </p:notesMasterIdLst>
  <p:sldIdLst>
    <p:sldId id="3648" r:id="rId3"/>
    <p:sldId id="3700" r:id="rId4"/>
    <p:sldId id="3696" r:id="rId5"/>
    <p:sldId id="3695" r:id="rId6"/>
    <p:sldId id="3697" r:id="rId7"/>
    <p:sldId id="3703" r:id="rId8"/>
    <p:sldId id="3699" r:id="rId9"/>
    <p:sldId id="3702" r:id="rId10"/>
    <p:sldId id="3698" r:id="rId11"/>
    <p:sldId id="3701" r:id="rId12"/>
  </p:sldIdLst>
  <p:sldSz cx="9144000" cy="5143500" type="screen16x9"/>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719" userDrawn="1">
          <p15:clr>
            <a:srgbClr val="A4A3A4"/>
          </p15:clr>
        </p15:guide>
        <p15:guide id="3" pos="3447" userDrawn="1">
          <p15:clr>
            <a:srgbClr val="A4A3A4"/>
          </p15:clr>
        </p15:guide>
        <p15:guide id="4" orient="horz" pos="1348" userDrawn="1">
          <p15:clr>
            <a:srgbClr val="A4A3A4"/>
          </p15:clr>
        </p15:guide>
        <p15:guide id="5" orient="horz" pos="2731" userDrawn="1">
          <p15:clr>
            <a:srgbClr val="A4A3A4"/>
          </p15:clr>
        </p15:guide>
        <p15:guide id="6" pos="385" userDrawn="1">
          <p15:clr>
            <a:srgbClr val="A4A3A4"/>
          </p15:clr>
        </p15:guide>
        <p15:guide id="10" pos="2789" userDrawn="1">
          <p15:clr>
            <a:srgbClr val="A4A3A4"/>
          </p15:clr>
        </p15:guide>
        <p15:guide id="11" pos="1882" userDrawn="1">
          <p15:clr>
            <a:srgbClr val="A4A3A4"/>
          </p15:clr>
        </p15:guide>
        <p15:guide id="12" orient="horz" pos="2663" userDrawn="1">
          <p15:clr>
            <a:srgbClr val="A4A3A4"/>
          </p15:clr>
        </p15:guide>
        <p15:guide id="13" userDrawn="1">
          <p15:clr>
            <a:srgbClr val="A4A3A4"/>
          </p15:clr>
        </p15:guide>
        <p15:guide id="14" orient="horz" pos="1983" userDrawn="1">
          <p15:clr>
            <a:srgbClr val="A4A3A4"/>
          </p15:clr>
        </p15:guide>
        <p15:guide id="15" pos="862" userDrawn="1">
          <p15:clr>
            <a:srgbClr val="A4A3A4"/>
          </p15:clr>
        </p15:guide>
        <p15:guide id="17" pos="4490" userDrawn="1">
          <p15:clr>
            <a:srgbClr val="A4A3A4"/>
          </p15:clr>
        </p15:guide>
        <p15:guide id="18" pos="5375" userDrawn="1">
          <p15:clr>
            <a:srgbClr val="A4A3A4"/>
          </p15:clr>
        </p15:guide>
        <p15:guide id="19" pos="2109" userDrawn="1">
          <p15:clr>
            <a:srgbClr val="A4A3A4"/>
          </p15:clr>
        </p15:guide>
        <p15:guide id="20" pos="3787" userDrawn="1">
          <p15:clr>
            <a:srgbClr val="A4A3A4"/>
          </p15:clr>
        </p15:guide>
        <p15:guide id="21" orient="horz" pos="554" userDrawn="1">
          <p15:clr>
            <a:srgbClr val="A4A3A4"/>
          </p15:clr>
        </p15:guide>
        <p15:guide id="22" orient="horz" pos="622" userDrawn="1">
          <p15:clr>
            <a:srgbClr val="A4A3A4"/>
          </p15:clr>
        </p15:guide>
        <p15:guide id="23" orient="horz" pos="259" userDrawn="1">
          <p15:clr>
            <a:srgbClr val="A4A3A4"/>
          </p15:clr>
        </p15:guide>
        <p15:guide id="24" pos="5760" userDrawn="1">
          <p15:clr>
            <a:srgbClr val="A4A3A4"/>
          </p15:clr>
        </p15:guide>
        <p15:guide id="25" orient="horz" userDrawn="1">
          <p15:clr>
            <a:srgbClr val="A4A3A4"/>
          </p15:clr>
        </p15:guide>
        <p15:guide id="26" orient="horz" pos="3240" userDrawn="1">
          <p15:clr>
            <a:srgbClr val="A4A3A4"/>
          </p15:clr>
        </p15:guide>
        <p15:guide id="27" orient="horz" pos="1416" userDrawn="1">
          <p15:clr>
            <a:srgbClr val="A4A3A4"/>
          </p15:clr>
        </p15:guide>
        <p15:guide id="29" orient="horz" pos="3117" userDrawn="1">
          <p15:clr>
            <a:srgbClr val="A4A3A4"/>
          </p15:clr>
        </p15:guide>
        <p15:guide id="30" orient="horz" pos="2958" userDrawn="1">
          <p15:clr>
            <a:srgbClr val="A4A3A4"/>
          </p15:clr>
        </p15:guide>
        <p15:guide id="31" pos="4014" userDrawn="1">
          <p15:clr>
            <a:srgbClr val="A4A3A4"/>
          </p15:clr>
        </p15:guide>
        <p15:guide id="32" pos="4241" userDrawn="1">
          <p15:clr>
            <a:srgbClr val="A4A3A4"/>
          </p15:clr>
        </p15:guide>
        <p15:guide id="33" orient="horz" pos="735" userDrawn="1">
          <p15:clr>
            <a:srgbClr val="A4A3A4"/>
          </p15:clr>
        </p15:guide>
        <p15:guide id="34" orient="horz" pos="940" userDrawn="1">
          <p15:clr>
            <a:srgbClr val="A4A3A4"/>
          </p15:clr>
        </p15:guide>
        <p15:guide id="35" pos="4649" userDrawn="1">
          <p15:clr>
            <a:srgbClr val="A4A3A4"/>
          </p15:clr>
        </p15:guide>
        <p15:guide id="36" orient="horz" pos="284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1612"/>
    <a:srgbClr val="FF9300"/>
    <a:srgbClr val="42B5A4"/>
    <a:srgbClr val="0432FF"/>
    <a:srgbClr val="FF2841"/>
    <a:srgbClr val="A3CCB3"/>
    <a:srgbClr val="C4D669"/>
    <a:srgbClr val="D0E665"/>
    <a:srgbClr val="F0F0F1"/>
    <a:srgbClr val="EAD2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96" autoAdjust="0"/>
    <p:restoredTop sz="91517" autoAdjust="0"/>
  </p:normalViewPr>
  <p:slideViewPr>
    <p:cSldViewPr snapToGrid="0">
      <p:cViewPr varScale="1">
        <p:scale>
          <a:sx n="192" d="100"/>
          <a:sy n="192" d="100"/>
        </p:scale>
        <p:origin x="3918" y="150"/>
      </p:cViewPr>
      <p:guideLst>
        <p:guide pos="3719"/>
        <p:guide pos="3447"/>
        <p:guide orient="horz" pos="1348"/>
        <p:guide orient="horz" pos="2731"/>
        <p:guide pos="385"/>
        <p:guide pos="2789"/>
        <p:guide pos="1882"/>
        <p:guide orient="horz" pos="2663"/>
        <p:guide/>
        <p:guide orient="horz" pos="1983"/>
        <p:guide pos="862"/>
        <p:guide pos="4490"/>
        <p:guide pos="5375"/>
        <p:guide pos="2109"/>
        <p:guide pos="3787"/>
        <p:guide orient="horz" pos="554"/>
        <p:guide orient="horz" pos="622"/>
        <p:guide orient="horz" pos="259"/>
        <p:guide pos="5760"/>
        <p:guide orient="horz"/>
        <p:guide orient="horz" pos="3240"/>
        <p:guide orient="horz" pos="1416"/>
        <p:guide orient="horz" pos="3117"/>
        <p:guide orient="horz" pos="2958"/>
        <p:guide pos="4014"/>
        <p:guide pos="4241"/>
        <p:guide orient="horz" pos="735"/>
        <p:guide orient="horz" pos="940"/>
        <p:guide pos="4649"/>
        <p:guide orient="horz" pos="2845"/>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hasCustomPrompt="1"/>
          </p:nvPr>
        </p:nvSpPr>
        <p:spPr>
          <a:xfrm>
            <a:off x="0" y="1"/>
            <a:ext cx="2945659" cy="498215"/>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hasCustomPrompt="1"/>
          </p:nvPr>
        </p:nvSpPr>
        <p:spPr>
          <a:xfrm>
            <a:off x="3850443" y="1"/>
            <a:ext cx="2945659" cy="498215"/>
          </a:xfrm>
          <a:prstGeom prst="rect">
            <a:avLst/>
          </a:prstGeom>
        </p:spPr>
        <p:txBody>
          <a:bodyPr vert="horz" lIns="91440" tIns="45720" rIns="91440" bIns="45720" rtlCol="0"/>
          <a:lstStyle>
            <a:lvl1pPr algn="r">
              <a:defRPr sz="1200"/>
            </a:lvl1pPr>
          </a:lstStyle>
          <a:p>
            <a:fld id="{E1C34E1C-01B8-C44D-9AD4-75FD7E95DFA4}" type="datetimeFigureOut">
              <a:rPr lang="de-DE" smtClean="0"/>
              <a:t>13.08.2026</a:t>
            </a:fld>
            <a:endParaRPr lang="de-DE"/>
          </a:p>
        </p:txBody>
      </p:sp>
      <p:sp>
        <p:nvSpPr>
          <p:cNvPr id="4" name="Folienbildplatzhalter 3"/>
          <p:cNvSpPr>
            <a:spLocks noGrp="1" noRot="1" noChangeAspect="1"/>
          </p:cNvSpPr>
          <p:nvPr>
            <p:ph type="sldImg" idx="2" hasCustomPrompt="1"/>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hasCustomPrompt="1"/>
          </p:nvPr>
        </p:nvSpPr>
        <p:spPr>
          <a:xfrm>
            <a:off x="679768" y="4778722"/>
            <a:ext cx="5438140" cy="3909864"/>
          </a:xfrm>
          <a:prstGeom prst="rect">
            <a:avLst/>
          </a:prstGeom>
        </p:spPr>
        <p:txBody>
          <a:bodyPr vert="horz" lIns="91440" tIns="45720" rIns="91440" bIns="45720" rtlCol="0"/>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6" name="Fußzeilenplatzhalter 5"/>
          <p:cNvSpPr>
            <a:spLocks noGrp="1"/>
          </p:cNvSpPr>
          <p:nvPr>
            <p:ph type="ftr" sz="quarter" idx="4" hasCustomPrompt="1"/>
          </p:nvPr>
        </p:nvSpPr>
        <p:spPr>
          <a:xfrm>
            <a:off x="0" y="9431600"/>
            <a:ext cx="2945659" cy="498214"/>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hasCustomPrompt="1"/>
          </p:nvPr>
        </p:nvSpPr>
        <p:spPr>
          <a:xfrm>
            <a:off x="3850443" y="9431600"/>
            <a:ext cx="2945659" cy="498214"/>
          </a:xfrm>
          <a:prstGeom prst="rect">
            <a:avLst/>
          </a:prstGeom>
        </p:spPr>
        <p:txBody>
          <a:bodyPr vert="horz" lIns="91440" tIns="45720" rIns="91440" bIns="45720" rtlCol="0" anchor="b"/>
          <a:lstStyle>
            <a:lvl1pPr algn="r">
              <a:defRPr sz="1200"/>
            </a:lvl1pPr>
          </a:lstStyle>
          <a:p>
            <a:fld id="{A8810680-83F5-CB4B-9248-6CCCF9A48300}" type="slidenum">
              <a:rPr lang="de-DE" smtClean="0"/>
              <a:t>‹Nr.›</a:t>
            </a:fld>
            <a:endParaRPr lang="de-DE"/>
          </a:p>
        </p:txBody>
      </p:sp>
    </p:spTree>
    <p:extLst>
      <p:ext uri="{BB962C8B-B14F-4D97-AF65-F5344CB8AC3E}">
        <p14:creationId xmlns:p14="http://schemas.microsoft.com/office/powerpoint/2010/main" val="1610920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841772"/>
            <a:ext cx="6858000" cy="1790700"/>
          </a:xfrm>
        </p:spPr>
        <p:txBody>
          <a:bodyPr anchor="b"/>
          <a:lstStyle>
            <a:lvl1pPr algn="ctr">
              <a:defRPr sz="3200" b="0" i="0">
                <a:latin typeface="Metropolis Medium" pitchFamily="2" charset="77"/>
              </a:defRPr>
            </a:lvl1pPr>
          </a:lstStyle>
          <a:p>
            <a:r>
              <a:rPr lang="fr-CH"/>
              <a:t>Mastertitelformat bearbeiten</a:t>
            </a:r>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b="0" i="0">
                <a:latin typeface="Metropolis Medium" pitchFamily="2"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CH"/>
              <a:t>Master-Untertitelformat bearbeiten</a:t>
            </a:r>
          </a:p>
        </p:txBody>
      </p:sp>
      <p:sp>
        <p:nvSpPr>
          <p:cNvPr id="4" name="Date Placeholder 3"/>
          <p:cNvSpPr>
            <a:spLocks noGrp="1"/>
          </p:cNvSpPr>
          <p:nvPr>
            <p:ph type="dt" sz="half" idx="10" hasCustomPrompt="1"/>
          </p:nvPr>
        </p:nvSpPr>
        <p:spPr/>
        <p:txBody>
          <a:bodyPr/>
          <a:lstStyle/>
          <a:p>
            <a:r>
              <a:rPr lang="fr-CH"/>
              <a:t>Présentation de l’entreprise 2026</a:t>
            </a:r>
          </a:p>
        </p:txBody>
      </p:sp>
      <p:sp>
        <p:nvSpPr>
          <p:cNvPr id="5" name="Footer Placeholder 4"/>
          <p:cNvSpPr>
            <a:spLocks noGrp="1"/>
          </p:cNvSpPr>
          <p:nvPr>
            <p:ph type="ftr" sz="quarter" idx="11" hasCustomPrompt="1"/>
          </p:nvPr>
        </p:nvSpPr>
        <p:spPr/>
        <p:txBody>
          <a:bodyPr/>
          <a:lstStyle/>
          <a:p>
            <a:endParaRPr lang="de-DE" dirty="0"/>
          </a:p>
        </p:txBody>
      </p:sp>
      <p:sp>
        <p:nvSpPr>
          <p:cNvPr id="6" name="Slide Number Placeholder 5"/>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903398219"/>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478579"/>
            <a:ext cx="7886700" cy="524809"/>
          </a:xfrm>
        </p:spPr>
        <p:txBody>
          <a:bodyPr/>
          <a:lstStyle>
            <a:lvl1pPr>
              <a:defRPr sz="2400" baseline="0">
                <a:latin typeface="Metropolis Light" pitchFamily="2" charset="77"/>
              </a:defRPr>
            </a:lvl1pPr>
          </a:lstStyle>
          <a:p>
            <a:r>
              <a:rPr lang="fr-CH"/>
              <a:t>Mastertitelformat bearbeiten</a:t>
            </a:r>
          </a:p>
        </p:txBody>
      </p:sp>
      <p:sp>
        <p:nvSpPr>
          <p:cNvPr id="3" name="Content Placeholder 2"/>
          <p:cNvSpPr>
            <a:spLocks noGrp="1"/>
          </p:cNvSpPr>
          <p:nvPr>
            <p:ph idx="1" hasCustomPrompt="1"/>
          </p:nvPr>
        </p:nvSpPr>
        <p:spPr>
          <a:xfrm>
            <a:off x="628650" y="1203767"/>
            <a:ext cx="7886700" cy="3428956"/>
          </a:xfrm>
        </p:spPr>
        <p:txBody>
          <a:bodyPr/>
          <a:lstStyle>
            <a:lvl1pPr>
              <a:defRPr sz="1800" b="0" i="0">
                <a:latin typeface="Metropolis Light" pitchFamily="2" charset="77"/>
              </a:defRPr>
            </a:lvl1pPr>
            <a:lvl2pPr>
              <a:defRPr sz="1800" b="0" i="0">
                <a:latin typeface="Metropolis Light" pitchFamily="2" charset="77"/>
              </a:defRPr>
            </a:lvl2pPr>
            <a:lvl3pPr>
              <a:defRPr sz="1800" b="0" i="0">
                <a:latin typeface="Metropolis Light" pitchFamily="2" charset="77"/>
              </a:defRPr>
            </a:lvl3pPr>
            <a:lvl4pPr>
              <a:defRPr sz="1800" b="0" i="0">
                <a:latin typeface="Metropolis Light" pitchFamily="2" charset="77"/>
              </a:defRPr>
            </a:lvl4pPr>
            <a:lvl5pPr>
              <a:defRPr sz="1800" b="0" i="0">
                <a:latin typeface="Metropolis Light" pitchFamily="2" charset="77"/>
              </a:defRPr>
            </a:lvl5pPr>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4" name="Date Placeholder 3"/>
          <p:cNvSpPr>
            <a:spLocks noGrp="1"/>
          </p:cNvSpPr>
          <p:nvPr>
            <p:ph type="dt" sz="half" idx="10" hasCustomPrompt="1"/>
          </p:nvPr>
        </p:nvSpPr>
        <p:spPr/>
        <p:txBody>
          <a:bodyPr/>
          <a:lstStyle/>
          <a:p>
            <a:r>
              <a:rPr lang="fr-CH"/>
              <a:t>Présentation de l’entreprise 2026</a:t>
            </a:r>
          </a:p>
        </p:txBody>
      </p:sp>
      <p:sp>
        <p:nvSpPr>
          <p:cNvPr id="5" name="Footer Placeholder 4"/>
          <p:cNvSpPr>
            <a:spLocks noGrp="1"/>
          </p:cNvSpPr>
          <p:nvPr>
            <p:ph type="ftr" sz="quarter" idx="11" hasCustomPrompt="1"/>
          </p:nvPr>
        </p:nvSpPr>
        <p:spPr/>
        <p:txBody>
          <a:bodyPr/>
          <a:lstStyle/>
          <a:p>
            <a:endParaRPr lang="de-DE" dirty="0"/>
          </a:p>
        </p:txBody>
      </p:sp>
      <p:sp>
        <p:nvSpPr>
          <p:cNvPr id="6" name="Slide Number Placeholder 5"/>
          <p:cNvSpPr>
            <a:spLocks noGrp="1"/>
          </p:cNvSpPr>
          <p:nvPr>
            <p:ph type="sldNum" sz="quarter" idx="12" hasCustomPrompt="1"/>
          </p:nvPr>
        </p:nvSpPr>
        <p:spPr/>
        <p:txBody>
          <a:bodyPr/>
          <a:lstStyle/>
          <a:p>
            <a:fld id="{802006FE-6571-4354-8775-F8708372C227}" type="slidenum">
              <a:rPr lang="de-DE" smtClean="0"/>
              <a:t>‹Nr.›</a:t>
            </a:fld>
            <a:endParaRPr lang="de-DE"/>
          </a:p>
        </p:txBody>
      </p:sp>
      <p:cxnSp>
        <p:nvCxnSpPr>
          <p:cNvPr id="8" name="Gerade Verbindung 7">
            <a:extLst>
              <a:ext uri="{FF2B5EF4-FFF2-40B4-BE49-F238E27FC236}">
                <a16:creationId xmlns:a16="http://schemas.microsoft.com/office/drawing/2014/main" id="{4CBB3128-CBB3-6C4F-8893-E21BCD0B896F}"/>
              </a:ext>
            </a:extLst>
          </p:cNvPr>
          <p:cNvCxnSpPr/>
          <p:nvPr userDrawn="1"/>
        </p:nvCxnSpPr>
        <p:spPr>
          <a:xfrm>
            <a:off x="628650" y="1011357"/>
            <a:ext cx="7886700" cy="0"/>
          </a:xfrm>
          <a:prstGeom prst="line">
            <a:avLst/>
          </a:prstGeom>
          <a:ln>
            <a:solidFill>
              <a:srgbClr val="A616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692715"/>
      </p:ext>
    </p:extLst>
  </p:cSld>
  <p:clrMapOvr>
    <a:masterClrMapping/>
  </p:clrMapOvr>
  <p:transition spd="slow">
    <p:wip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pic>
        <p:nvPicPr>
          <p:cNvPr id="10" name="Grafik 9" descr="Ein Bild, das computer, sitzend, Computer, Front enthält.&#10;&#10;Automatisch generierte Beschreibung">
            <a:extLst>
              <a:ext uri="{FF2B5EF4-FFF2-40B4-BE49-F238E27FC236}">
                <a16:creationId xmlns:a16="http://schemas.microsoft.com/office/drawing/2014/main" id="{5577461A-D8A1-1A41-A8A3-C3FF740F8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03" y="0"/>
            <a:ext cx="9248504" cy="5143500"/>
          </a:xfrm>
          <a:prstGeom prst="rect">
            <a:avLst/>
          </a:prstGeom>
          <a:ln>
            <a:noFill/>
          </a:ln>
        </p:spPr>
      </p:pic>
      <p:sp>
        <p:nvSpPr>
          <p:cNvPr id="2" name="Title 1"/>
          <p:cNvSpPr>
            <a:spLocks noGrp="1"/>
          </p:cNvSpPr>
          <p:nvPr>
            <p:ph type="title" hasCustomPrompt="1"/>
          </p:nvPr>
        </p:nvSpPr>
        <p:spPr>
          <a:xfrm>
            <a:off x="623888" y="1282304"/>
            <a:ext cx="7886700" cy="2139553"/>
          </a:xfrm>
        </p:spPr>
        <p:txBody>
          <a:bodyPr anchor="b"/>
          <a:lstStyle>
            <a:lvl1pPr>
              <a:defRPr sz="3200" b="0" i="0">
                <a:solidFill>
                  <a:schemeClr val="bg1"/>
                </a:solidFill>
                <a:latin typeface="Metropolis Medium" pitchFamily="2" charset="77"/>
              </a:defRPr>
            </a:lvl1pPr>
          </a:lstStyle>
          <a:p>
            <a:r>
              <a:rPr lang="fr-CH"/>
              <a:t>Mastertitelformat bearbeiten</a:t>
            </a:r>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b="0" i="0">
                <a:solidFill>
                  <a:schemeClr val="bg1"/>
                </a:solidFill>
                <a:latin typeface="Metropolis Medium" pitchFamily="2"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CH"/>
              <a:t>Mastertextformat bearbeiten</a:t>
            </a:r>
          </a:p>
        </p:txBody>
      </p:sp>
      <p:sp>
        <p:nvSpPr>
          <p:cNvPr id="4" name="Date Placeholder 3"/>
          <p:cNvSpPr>
            <a:spLocks noGrp="1"/>
          </p:cNvSpPr>
          <p:nvPr>
            <p:ph type="dt" sz="half" idx="10" hasCustomPrompt="1"/>
          </p:nvPr>
        </p:nvSpPr>
        <p:spPr/>
        <p:txBody>
          <a:bodyPr/>
          <a:lstStyle/>
          <a:p>
            <a:r>
              <a:rPr lang="fr-CH"/>
              <a:t>Présentation de l’entreprise 2026</a:t>
            </a:r>
          </a:p>
        </p:txBody>
      </p:sp>
      <p:sp>
        <p:nvSpPr>
          <p:cNvPr id="5" name="Footer Placeholder 4"/>
          <p:cNvSpPr>
            <a:spLocks noGrp="1"/>
          </p:cNvSpPr>
          <p:nvPr>
            <p:ph type="ftr" sz="quarter" idx="11" hasCustomPrompt="1"/>
          </p:nvPr>
        </p:nvSpPr>
        <p:spPr/>
        <p:txBody>
          <a:bodyPr/>
          <a:lstStyle/>
          <a:p>
            <a:endParaRPr lang="de-DE" dirty="0"/>
          </a:p>
        </p:txBody>
      </p:sp>
      <p:sp>
        <p:nvSpPr>
          <p:cNvPr id="6" name="Slide Number Placeholder 5"/>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445715645"/>
      </p:ext>
    </p:extLst>
  </p:cSld>
  <p:clrMapOvr>
    <a:masterClrMapping/>
  </p:clrMapOvr>
  <p:transition spd="slow">
    <p:wip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CH"/>
              <a:t>Mastertitelformat bearbeiten</a:t>
            </a:r>
          </a:p>
        </p:txBody>
      </p:sp>
      <p:sp>
        <p:nvSpPr>
          <p:cNvPr id="3" name="Content Placeholder 2"/>
          <p:cNvSpPr>
            <a:spLocks noGrp="1"/>
          </p:cNvSpPr>
          <p:nvPr>
            <p:ph sz="half" idx="1" hasCustomPrompt="1"/>
          </p:nvPr>
        </p:nvSpPr>
        <p:spPr>
          <a:xfrm>
            <a:off x="628650" y="1369219"/>
            <a:ext cx="3886200" cy="3263504"/>
          </a:xfrm>
        </p:spPr>
        <p:txBody>
          <a:bodyPr/>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4" name="Content Placeholder 3"/>
          <p:cNvSpPr>
            <a:spLocks noGrp="1"/>
          </p:cNvSpPr>
          <p:nvPr>
            <p:ph sz="half" idx="2" hasCustomPrompt="1"/>
          </p:nvPr>
        </p:nvSpPr>
        <p:spPr>
          <a:xfrm>
            <a:off x="4629150" y="1369219"/>
            <a:ext cx="3886200" cy="3263504"/>
          </a:xfrm>
        </p:spPr>
        <p:txBody>
          <a:bodyPr/>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5" name="Date Placeholder 4"/>
          <p:cNvSpPr>
            <a:spLocks noGrp="1"/>
          </p:cNvSpPr>
          <p:nvPr>
            <p:ph type="dt" sz="half" idx="10" hasCustomPrompt="1"/>
          </p:nvPr>
        </p:nvSpPr>
        <p:spPr/>
        <p:txBody>
          <a:bodyPr/>
          <a:lstStyle/>
          <a:p>
            <a:r>
              <a:rPr lang="fr-CH"/>
              <a:t>Présentation de l’entreprise 2026</a:t>
            </a:r>
          </a:p>
        </p:txBody>
      </p:sp>
      <p:sp>
        <p:nvSpPr>
          <p:cNvPr id="6" name="Footer Placeholder 5"/>
          <p:cNvSpPr>
            <a:spLocks noGrp="1"/>
          </p:cNvSpPr>
          <p:nvPr>
            <p:ph type="ftr" sz="quarter" idx="11" hasCustomPrompt="1"/>
          </p:nvPr>
        </p:nvSpPr>
        <p:spPr/>
        <p:txBody>
          <a:bodyPr/>
          <a:lstStyle/>
          <a:p>
            <a:endParaRPr lang="de-DE" dirty="0"/>
          </a:p>
        </p:txBody>
      </p:sp>
      <p:sp>
        <p:nvSpPr>
          <p:cNvPr id="7" name="Slide Number Placeholder 6"/>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627843532"/>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73844"/>
            <a:ext cx="7886700" cy="994172"/>
          </a:xfrm>
        </p:spPr>
        <p:txBody>
          <a:bodyPr/>
          <a:lstStyle/>
          <a:p>
            <a:r>
              <a:rPr lang="fr-CH"/>
              <a:t>Mastertitelformat bearbeiten</a:t>
            </a:r>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CH"/>
              <a:t>Mastertextformat bearbeiten</a:t>
            </a:r>
          </a:p>
        </p:txBody>
      </p:sp>
      <p:sp>
        <p:nvSpPr>
          <p:cNvPr id="4" name="Content Placeholder 3"/>
          <p:cNvSpPr>
            <a:spLocks noGrp="1"/>
          </p:cNvSpPr>
          <p:nvPr>
            <p:ph sz="half" idx="2" hasCustomPrompt="1"/>
          </p:nvPr>
        </p:nvSpPr>
        <p:spPr>
          <a:xfrm>
            <a:off x="629842" y="1878806"/>
            <a:ext cx="3868340" cy="2763441"/>
          </a:xfrm>
        </p:spPr>
        <p:txBody>
          <a:bodyPr/>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CH"/>
              <a:t>Mastertextformat bearbeiten</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7" name="Date Placeholder 6"/>
          <p:cNvSpPr>
            <a:spLocks noGrp="1"/>
          </p:cNvSpPr>
          <p:nvPr>
            <p:ph type="dt" sz="half" idx="10" hasCustomPrompt="1"/>
          </p:nvPr>
        </p:nvSpPr>
        <p:spPr/>
        <p:txBody>
          <a:bodyPr/>
          <a:lstStyle/>
          <a:p>
            <a:r>
              <a:rPr lang="fr-CH"/>
              <a:t>Présentation de l’entreprise 2026</a:t>
            </a:r>
          </a:p>
        </p:txBody>
      </p:sp>
      <p:sp>
        <p:nvSpPr>
          <p:cNvPr id="8" name="Footer Placeholder 7"/>
          <p:cNvSpPr>
            <a:spLocks noGrp="1"/>
          </p:cNvSpPr>
          <p:nvPr>
            <p:ph type="ftr" sz="quarter" idx="11" hasCustomPrompt="1"/>
          </p:nvPr>
        </p:nvSpPr>
        <p:spPr/>
        <p:txBody>
          <a:bodyPr/>
          <a:lstStyle/>
          <a:p>
            <a:endParaRPr lang="de-DE" dirty="0"/>
          </a:p>
        </p:txBody>
      </p:sp>
      <p:sp>
        <p:nvSpPr>
          <p:cNvPr id="9" name="Slide Number Placeholder 8"/>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555142500"/>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CH"/>
              <a:t>Mastertitelformat bearbeiten</a:t>
            </a:r>
          </a:p>
        </p:txBody>
      </p:sp>
      <p:sp>
        <p:nvSpPr>
          <p:cNvPr id="3" name="Date Placeholder 2"/>
          <p:cNvSpPr>
            <a:spLocks noGrp="1"/>
          </p:cNvSpPr>
          <p:nvPr>
            <p:ph type="dt" sz="half" idx="10" hasCustomPrompt="1"/>
          </p:nvPr>
        </p:nvSpPr>
        <p:spPr/>
        <p:txBody>
          <a:bodyPr/>
          <a:lstStyle/>
          <a:p>
            <a:r>
              <a:rPr lang="fr-CH"/>
              <a:t>Présentation de l’entreprise 2026</a:t>
            </a:r>
          </a:p>
        </p:txBody>
      </p:sp>
      <p:sp>
        <p:nvSpPr>
          <p:cNvPr id="4" name="Footer Placeholder 3"/>
          <p:cNvSpPr>
            <a:spLocks noGrp="1"/>
          </p:cNvSpPr>
          <p:nvPr>
            <p:ph type="ftr" sz="quarter" idx="11" hasCustomPrompt="1"/>
          </p:nvPr>
        </p:nvSpPr>
        <p:spPr/>
        <p:txBody>
          <a:bodyPr/>
          <a:lstStyle/>
          <a:p>
            <a:endParaRPr lang="de-DE" dirty="0"/>
          </a:p>
        </p:txBody>
      </p:sp>
      <p:sp>
        <p:nvSpPr>
          <p:cNvPr id="5" name="Slide Number Placeholder 4"/>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1066217901"/>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hasCustomPrompt="1"/>
          </p:nvPr>
        </p:nvSpPr>
        <p:spPr/>
        <p:txBody>
          <a:bodyPr/>
          <a:lstStyle/>
          <a:p>
            <a:r>
              <a:rPr lang="fr-CH"/>
              <a:t>Présentation de l’entreprise 2026</a:t>
            </a:r>
          </a:p>
        </p:txBody>
      </p:sp>
      <p:sp>
        <p:nvSpPr>
          <p:cNvPr id="3" name="Footer Placeholder 2"/>
          <p:cNvSpPr>
            <a:spLocks noGrp="1"/>
          </p:cNvSpPr>
          <p:nvPr>
            <p:ph type="ftr" sz="quarter" idx="11" hasCustomPrompt="1"/>
          </p:nvPr>
        </p:nvSpPr>
        <p:spPr/>
        <p:txBody>
          <a:bodyPr/>
          <a:lstStyle/>
          <a:p>
            <a:endParaRPr lang="de-DE" dirty="0"/>
          </a:p>
        </p:txBody>
      </p:sp>
      <p:sp>
        <p:nvSpPr>
          <p:cNvPr id="4" name="Slide Number Placeholder 3"/>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012268408"/>
      </p:ext>
    </p:extLst>
  </p:cSld>
  <p:clrMapOvr>
    <a:masterClrMapping/>
  </p:clrMapOvr>
  <p:transition spd="slow">
    <p:wip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42900"/>
            <a:ext cx="2949178" cy="1200150"/>
          </a:xfrm>
        </p:spPr>
        <p:txBody>
          <a:bodyPr anchor="b"/>
          <a:lstStyle>
            <a:lvl1pPr>
              <a:defRPr sz="2400"/>
            </a:lvl1pPr>
          </a:lstStyle>
          <a:p>
            <a:r>
              <a:rPr lang="fr-CH"/>
              <a:t>Mastertitelformat bearbeiten</a:t>
            </a:r>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CH"/>
              <a:t>Mastertextformat bearbeiten</a:t>
            </a:r>
          </a:p>
        </p:txBody>
      </p:sp>
      <p:sp>
        <p:nvSpPr>
          <p:cNvPr id="5" name="Date Placeholder 4"/>
          <p:cNvSpPr>
            <a:spLocks noGrp="1"/>
          </p:cNvSpPr>
          <p:nvPr>
            <p:ph type="dt" sz="half" idx="10" hasCustomPrompt="1"/>
          </p:nvPr>
        </p:nvSpPr>
        <p:spPr/>
        <p:txBody>
          <a:bodyPr/>
          <a:lstStyle/>
          <a:p>
            <a:r>
              <a:rPr lang="fr-CH"/>
              <a:t>Présentation de l’entreprise 2026</a:t>
            </a:r>
          </a:p>
        </p:txBody>
      </p:sp>
      <p:sp>
        <p:nvSpPr>
          <p:cNvPr id="6" name="Footer Placeholder 5"/>
          <p:cNvSpPr>
            <a:spLocks noGrp="1"/>
          </p:cNvSpPr>
          <p:nvPr>
            <p:ph type="ftr" sz="quarter" idx="11" hasCustomPrompt="1"/>
          </p:nvPr>
        </p:nvSpPr>
        <p:spPr/>
        <p:txBody>
          <a:bodyPr/>
          <a:lstStyle/>
          <a:p>
            <a:endParaRPr lang="de-DE" dirty="0"/>
          </a:p>
        </p:txBody>
      </p:sp>
      <p:sp>
        <p:nvSpPr>
          <p:cNvPr id="7" name="Slide Number Placeholder 6"/>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57039496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42900"/>
            <a:ext cx="2949178" cy="1200150"/>
          </a:xfrm>
        </p:spPr>
        <p:txBody>
          <a:bodyPr anchor="b"/>
          <a:lstStyle>
            <a:lvl1pPr>
              <a:defRPr sz="2400"/>
            </a:lvl1pPr>
          </a:lstStyle>
          <a:p>
            <a:r>
              <a:rPr lang="fr-CH"/>
              <a:t>Mastertitelformat bearbeiten</a:t>
            </a:r>
          </a:p>
        </p:txBody>
      </p:sp>
      <p:sp>
        <p:nvSpPr>
          <p:cNvPr id="3" name="Picture Placeholder 2"/>
          <p:cNvSpPr>
            <a:spLocks noGrp="1" noChangeAspect="1"/>
          </p:cNvSpPr>
          <p:nvPr>
            <p:ph type="pic" idx="1" hasCustomPrompt="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CH"/>
              <a:t>Bild durch Klicken auf Symbol hinzufügen</a:t>
            </a:r>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CH"/>
              <a:t>Mastertextformat bearbeiten</a:t>
            </a:r>
          </a:p>
        </p:txBody>
      </p:sp>
      <p:sp>
        <p:nvSpPr>
          <p:cNvPr id="5" name="Date Placeholder 4"/>
          <p:cNvSpPr>
            <a:spLocks noGrp="1"/>
          </p:cNvSpPr>
          <p:nvPr>
            <p:ph type="dt" sz="half" idx="10" hasCustomPrompt="1"/>
          </p:nvPr>
        </p:nvSpPr>
        <p:spPr/>
        <p:txBody>
          <a:bodyPr/>
          <a:lstStyle/>
          <a:p>
            <a:r>
              <a:rPr lang="fr-CH"/>
              <a:t>Présentation de l’entreprise 2026</a:t>
            </a:r>
          </a:p>
        </p:txBody>
      </p:sp>
      <p:sp>
        <p:nvSpPr>
          <p:cNvPr id="6" name="Footer Placeholder 5"/>
          <p:cNvSpPr>
            <a:spLocks noGrp="1"/>
          </p:cNvSpPr>
          <p:nvPr>
            <p:ph type="ftr" sz="quarter" idx="11" hasCustomPrompt="1"/>
          </p:nvPr>
        </p:nvSpPr>
        <p:spPr/>
        <p:txBody>
          <a:bodyPr/>
          <a:lstStyle/>
          <a:p>
            <a:endParaRPr lang="de-DE" dirty="0"/>
          </a:p>
        </p:txBody>
      </p:sp>
      <p:sp>
        <p:nvSpPr>
          <p:cNvPr id="7" name="Slide Number Placeholder 6"/>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447459104"/>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fr-CH"/>
              <a:t>Mastertitelformat bearbeiten</a:t>
            </a:r>
          </a:p>
        </p:txBody>
      </p:sp>
      <p:sp>
        <p:nvSpPr>
          <p:cNvPr id="3" name="Vertical Text Placeholder 2"/>
          <p:cNvSpPr>
            <a:spLocks noGrp="1"/>
          </p:cNvSpPr>
          <p:nvPr>
            <p:ph type="body" orient="vert" idx="1" hasCustomPrompt="1"/>
          </p:nvPr>
        </p:nvSpPr>
        <p:spPr/>
        <p:txBody>
          <a:bodyPr vert="eaVert"/>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4" name="Date Placeholder 3"/>
          <p:cNvSpPr>
            <a:spLocks noGrp="1"/>
          </p:cNvSpPr>
          <p:nvPr>
            <p:ph type="dt" sz="half" idx="10" hasCustomPrompt="1"/>
          </p:nvPr>
        </p:nvSpPr>
        <p:spPr/>
        <p:txBody>
          <a:bodyPr/>
          <a:lstStyle/>
          <a:p>
            <a:r>
              <a:rPr lang="fr-CH"/>
              <a:t>Présentation de l’entreprise 2026</a:t>
            </a:r>
          </a:p>
        </p:txBody>
      </p:sp>
      <p:sp>
        <p:nvSpPr>
          <p:cNvPr id="5" name="Footer Placeholder 4"/>
          <p:cNvSpPr>
            <a:spLocks noGrp="1"/>
          </p:cNvSpPr>
          <p:nvPr>
            <p:ph type="ftr" sz="quarter" idx="11" hasCustomPrompt="1"/>
          </p:nvPr>
        </p:nvSpPr>
        <p:spPr/>
        <p:txBody>
          <a:bodyPr/>
          <a:lstStyle/>
          <a:p>
            <a:endParaRPr lang="de-DE" dirty="0"/>
          </a:p>
        </p:txBody>
      </p:sp>
      <p:sp>
        <p:nvSpPr>
          <p:cNvPr id="6" name="Slide Number Placeholder 5"/>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85129863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543675" y="273844"/>
            <a:ext cx="1971675" cy="4358879"/>
          </a:xfrm>
        </p:spPr>
        <p:txBody>
          <a:bodyPr vert="eaVert"/>
          <a:lstStyle/>
          <a:p>
            <a:r>
              <a:rPr lang="fr-CH"/>
              <a:t>Mastertitelformat bearbeiten</a:t>
            </a:r>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4" name="Date Placeholder 3"/>
          <p:cNvSpPr>
            <a:spLocks noGrp="1"/>
          </p:cNvSpPr>
          <p:nvPr>
            <p:ph type="dt" sz="half" idx="10" hasCustomPrompt="1"/>
          </p:nvPr>
        </p:nvSpPr>
        <p:spPr/>
        <p:txBody>
          <a:bodyPr/>
          <a:lstStyle/>
          <a:p>
            <a:r>
              <a:rPr lang="fr-CH"/>
              <a:t>Présentation de l’entreprise 2026</a:t>
            </a:r>
          </a:p>
        </p:txBody>
      </p:sp>
      <p:sp>
        <p:nvSpPr>
          <p:cNvPr id="5" name="Footer Placeholder 4"/>
          <p:cNvSpPr>
            <a:spLocks noGrp="1"/>
          </p:cNvSpPr>
          <p:nvPr>
            <p:ph type="ftr" sz="quarter" idx="11" hasCustomPrompt="1"/>
          </p:nvPr>
        </p:nvSpPr>
        <p:spPr/>
        <p:txBody>
          <a:bodyPr/>
          <a:lstStyle/>
          <a:p>
            <a:endParaRPr lang="de-DE" dirty="0"/>
          </a:p>
        </p:txBody>
      </p:sp>
      <p:sp>
        <p:nvSpPr>
          <p:cNvPr id="6" name="Slide Number Placeholder 5"/>
          <p:cNvSpPr>
            <a:spLocks noGrp="1"/>
          </p:cNvSpPr>
          <p:nvPr>
            <p:ph type="sldNum" sz="quarter" idx="12" hasCustomPrompt="1"/>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1585409304"/>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1E245610-F837-694E-9E55-22CCF997CD73}"/>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1" y="0"/>
            <a:ext cx="9144001" cy="5143500"/>
          </a:xfrm>
          <a:prstGeom prst="rect">
            <a:avLst/>
          </a:prstGeom>
        </p:spPr>
      </p:pic>
      <p:sp>
        <p:nvSpPr>
          <p:cNvPr id="2" name="Title Placeholder 1"/>
          <p:cNvSpPr>
            <a:spLocks noGrp="1"/>
          </p:cNvSpPr>
          <p:nvPr>
            <p:ph type="title" hasCustomPrompt="1"/>
          </p:nvPr>
        </p:nvSpPr>
        <p:spPr>
          <a:xfrm>
            <a:off x="628650" y="273844"/>
            <a:ext cx="7886700" cy="994172"/>
          </a:xfrm>
          <a:prstGeom prst="rect">
            <a:avLst/>
          </a:prstGeom>
        </p:spPr>
        <p:txBody>
          <a:bodyPr vert="horz" lIns="91440" tIns="45720" rIns="91440" bIns="45720" rtlCol="0" anchor="ctr">
            <a:normAutofit/>
          </a:bodyPr>
          <a:lstStyle/>
          <a:p>
            <a:r>
              <a:rPr lang="fr-CH"/>
              <a:t>Mastertitelformat bearbeiten</a:t>
            </a:r>
          </a:p>
        </p:txBody>
      </p:sp>
      <p:sp>
        <p:nvSpPr>
          <p:cNvPr id="3" name="Text Placeholder 2"/>
          <p:cNvSpPr>
            <a:spLocks noGrp="1"/>
          </p:cNvSpPr>
          <p:nvPr>
            <p:ph type="body" idx="1" hasCustomPrompt="1"/>
          </p:nvPr>
        </p:nvSpPr>
        <p:spPr>
          <a:xfrm>
            <a:off x="628650" y="1369219"/>
            <a:ext cx="7886700" cy="3263504"/>
          </a:xfrm>
          <a:prstGeom prst="rect">
            <a:avLst/>
          </a:prstGeom>
        </p:spPr>
        <p:txBody>
          <a:bodyPr vert="horz" lIns="91440" tIns="45720" rIns="91440" bIns="45720" rtlCol="0">
            <a:normAutofit/>
          </a:bodyPr>
          <a:lstStyle/>
          <a:p>
            <a:pPr lvl="0"/>
            <a:r>
              <a:rPr lang="fr-CH"/>
              <a:t>Mastertextformat bearbeiten</a:t>
            </a:r>
          </a:p>
          <a:p>
            <a:pPr lvl="1"/>
            <a:r>
              <a:rPr lang="fr-CH"/>
              <a:t>Zweite Ebene</a:t>
            </a:r>
          </a:p>
          <a:p>
            <a:pPr lvl="2"/>
            <a:r>
              <a:rPr lang="fr-CH"/>
              <a:t>Dritte Ebene</a:t>
            </a:r>
          </a:p>
          <a:p>
            <a:pPr lvl="3"/>
            <a:r>
              <a:rPr lang="fr-CH"/>
              <a:t>Vierte Ebene</a:t>
            </a:r>
          </a:p>
          <a:p>
            <a:pPr lvl="4"/>
            <a:r>
              <a:rPr lang="fr-CH"/>
              <a:t>Fünfte Ebene</a:t>
            </a:r>
          </a:p>
        </p:txBody>
      </p:sp>
      <p:sp>
        <p:nvSpPr>
          <p:cNvPr id="4" name="Date Placeholder 3"/>
          <p:cNvSpPr>
            <a:spLocks noGrp="1"/>
          </p:cNvSpPr>
          <p:nvPr>
            <p:ph type="dt" sz="half" idx="2" hasCustomPrompt="1"/>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r>
              <a:rPr lang="fr-CH"/>
              <a:t>Présentation de l’entreprise 2026</a:t>
            </a:r>
          </a:p>
        </p:txBody>
      </p:sp>
      <p:sp>
        <p:nvSpPr>
          <p:cNvPr id="5" name="Footer Placeholder 4"/>
          <p:cNvSpPr>
            <a:spLocks noGrp="1"/>
          </p:cNvSpPr>
          <p:nvPr>
            <p:ph type="ftr" sz="quarter" idx="3" hasCustomPrompt="1"/>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dirty="0"/>
          </a:p>
        </p:txBody>
      </p:sp>
      <p:sp>
        <p:nvSpPr>
          <p:cNvPr id="6" name="Slide Number Placeholder 5"/>
          <p:cNvSpPr>
            <a:spLocks noGrp="1"/>
          </p:cNvSpPr>
          <p:nvPr>
            <p:ph type="sldNum" sz="quarter" idx="4" hasCustomPrompt="1"/>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02006FE-6571-4354-8775-F8708372C227}" type="slidenum">
              <a:rPr lang="de-DE" smtClean="0"/>
              <a:t>‹Nr.›</a:t>
            </a:fld>
            <a:endParaRPr lang="de-DE"/>
          </a:p>
        </p:txBody>
      </p:sp>
      <p:pic>
        <p:nvPicPr>
          <p:cNvPr id="10" name="Grafik 9" descr="Ein Bild, das Text, ClipArt enthält.&#10;&#10;Automatisch generierte Beschreibung">
            <a:extLst>
              <a:ext uri="{FF2B5EF4-FFF2-40B4-BE49-F238E27FC236}">
                <a16:creationId xmlns:a16="http://schemas.microsoft.com/office/drawing/2014/main" id="{533F19B1-A987-ED49-85A9-575A0B5DF31F}"/>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52186" y="137211"/>
            <a:ext cx="1665552" cy="223065"/>
          </a:xfrm>
          <a:prstGeom prst="rect">
            <a:avLst/>
          </a:prstGeom>
        </p:spPr>
      </p:pic>
    </p:spTree>
    <p:extLst>
      <p:ext uri="{BB962C8B-B14F-4D97-AF65-F5344CB8AC3E}">
        <p14:creationId xmlns:p14="http://schemas.microsoft.com/office/powerpoint/2010/main" val="24140326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ipe/>
  </p:transition>
  <p:hf hdr="0" ft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BAE735-D1E0-B800-7086-700A5551F50E}"/>
              </a:ext>
            </a:extLst>
          </p:cNvPr>
          <p:cNvSpPr>
            <a:spLocks noGrp="1"/>
          </p:cNvSpPr>
          <p:nvPr>
            <p:ph type="title"/>
          </p:nvPr>
        </p:nvSpPr>
        <p:spPr/>
        <p:txBody>
          <a:bodyPr>
            <a:normAutofit/>
          </a:bodyPr>
          <a:lstStyle/>
          <a:p>
            <a:pPr>
              <a:tabLst>
                <a:tab pos="398463" algn="l"/>
              </a:tabLst>
            </a:pPr>
            <a:r>
              <a:rPr lang="fr-CH" dirty="0"/>
              <a:t>Présentation de l’entreprise </a:t>
            </a:r>
            <a:br>
              <a:rPr lang="fr-CH" dirty="0"/>
            </a:br>
            <a:r>
              <a:rPr lang="fr-CH" dirty="0" err="1"/>
              <a:t>Medicalculis</a:t>
            </a:r>
            <a:r>
              <a:rPr lang="fr-CH" dirty="0"/>
              <a:t> </a:t>
            </a:r>
            <a:r>
              <a:rPr lang="fr-CH" dirty="0" err="1"/>
              <a:t>S.à</a:t>
            </a:r>
            <a:r>
              <a:rPr lang="fr-CH" dirty="0"/>
              <a:t> </a:t>
            </a:r>
            <a:r>
              <a:rPr lang="fr-CH" dirty="0" err="1"/>
              <a:t>r.l</a:t>
            </a:r>
            <a:r>
              <a:rPr lang="fr-CH" dirty="0"/>
              <a:t>.</a:t>
            </a:r>
            <a:br>
              <a:rPr lang="fr-CH" dirty="0"/>
            </a:br>
            <a:endParaRPr lang="fr-CH" dirty="0"/>
          </a:p>
        </p:txBody>
      </p:sp>
      <p:sp>
        <p:nvSpPr>
          <p:cNvPr id="3" name="Textplatzhalter 2">
            <a:extLst>
              <a:ext uri="{FF2B5EF4-FFF2-40B4-BE49-F238E27FC236}">
                <a16:creationId xmlns:a16="http://schemas.microsoft.com/office/drawing/2014/main" id="{0BE8429C-68B7-C54D-4360-B27A9FDB8744}"/>
              </a:ext>
            </a:extLst>
          </p:cNvPr>
          <p:cNvSpPr>
            <a:spLocks noGrp="1"/>
          </p:cNvSpPr>
          <p:nvPr>
            <p:ph type="body" idx="1"/>
          </p:nvPr>
        </p:nvSpPr>
        <p:spPr/>
        <p:txBody>
          <a:bodyPr>
            <a:normAutofit/>
          </a:bodyPr>
          <a:lstStyle/>
          <a:p>
            <a:r>
              <a:rPr lang="fr-CH" dirty="0"/>
              <a:t>Des solutions pour un système de santé moins </a:t>
            </a:r>
          </a:p>
          <a:p>
            <a:r>
              <a:rPr lang="fr-CH" dirty="0"/>
              <a:t>bureaucratique, plus efficace et pérenne. </a:t>
            </a:r>
          </a:p>
        </p:txBody>
      </p:sp>
      <p:sp>
        <p:nvSpPr>
          <p:cNvPr id="5" name="Foliennummernplatzhalter 4">
            <a:extLst>
              <a:ext uri="{FF2B5EF4-FFF2-40B4-BE49-F238E27FC236}">
                <a16:creationId xmlns:a16="http://schemas.microsoft.com/office/drawing/2014/main" id="{31E07C00-22C4-5A98-DB64-9CED20364103}"/>
              </a:ext>
            </a:extLst>
          </p:cNvPr>
          <p:cNvSpPr>
            <a:spLocks noGrp="1"/>
          </p:cNvSpPr>
          <p:nvPr>
            <p:ph type="sldNum" sz="quarter" idx="12"/>
          </p:nvPr>
        </p:nvSpPr>
        <p:spPr/>
        <p:txBody>
          <a:bodyPr/>
          <a:lstStyle/>
          <a:p>
            <a:fld id="{802006FE-6571-4354-8775-F8708372C227}" type="slidenum">
              <a:rPr lang="de-DE" smtClean="0"/>
              <a:t>1</a:t>
            </a:fld>
            <a:endParaRPr lang="de-DE"/>
          </a:p>
        </p:txBody>
      </p:sp>
    </p:spTree>
    <p:extLst>
      <p:ext uri="{BB962C8B-B14F-4D97-AF65-F5344CB8AC3E}">
        <p14:creationId xmlns:p14="http://schemas.microsoft.com/office/powerpoint/2010/main" val="3877713202"/>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62BF86-7BE1-3E6F-9544-C262F5EF7663}"/>
              </a:ext>
            </a:extLst>
          </p:cNvPr>
          <p:cNvSpPr>
            <a:spLocks noGrp="1"/>
          </p:cNvSpPr>
          <p:nvPr>
            <p:ph type="title"/>
          </p:nvPr>
        </p:nvSpPr>
        <p:spPr/>
        <p:txBody>
          <a:bodyPr/>
          <a:lstStyle/>
          <a:p>
            <a:r>
              <a:rPr lang="fr-CH"/>
              <a:t>Portrait de Medicalculis </a:t>
            </a:r>
          </a:p>
        </p:txBody>
      </p:sp>
      <p:sp>
        <p:nvSpPr>
          <p:cNvPr id="3" name="Inhaltsplatzhalter 2">
            <a:extLst>
              <a:ext uri="{FF2B5EF4-FFF2-40B4-BE49-F238E27FC236}">
                <a16:creationId xmlns:a16="http://schemas.microsoft.com/office/drawing/2014/main" id="{69D62993-F62C-F554-6F7C-CF1F5FB8C701}"/>
              </a:ext>
            </a:extLst>
          </p:cNvPr>
          <p:cNvSpPr>
            <a:spLocks noGrp="1"/>
          </p:cNvSpPr>
          <p:nvPr>
            <p:ph idx="1"/>
          </p:nvPr>
        </p:nvSpPr>
        <p:spPr/>
        <p:txBody>
          <a:bodyPr>
            <a:normAutofit/>
          </a:bodyPr>
          <a:lstStyle/>
          <a:p>
            <a:pPr marL="0" indent="0">
              <a:lnSpc>
                <a:spcPct val="100000"/>
              </a:lnSpc>
              <a:buNone/>
            </a:pPr>
            <a:r>
              <a:rPr lang="fr-CH" sz="1600" b="1"/>
              <a:t>La société Medicalculis S.à r.l., basée à Zurich, développe et exploite des systèmes dynamiques de calcul et de facturation pour les médecins. Ces systèmes sont utilisés pour le calcul et la facturation des prestations médicales supplémentaires dans le domaine de l’assurance complémentaire d’hospitalisation (LCA).</a:t>
            </a:r>
          </a:p>
          <a:p>
            <a:pPr marL="0" indent="0">
              <a:lnSpc>
                <a:spcPct val="100000"/>
              </a:lnSpc>
              <a:buNone/>
            </a:pPr>
            <a:r>
              <a:rPr lang="fr-CH" sz="1600"/>
              <a:t>Medicalculis propose à cet effet une base uniforme, transparente et équitable dont bénéficient toutes les parties prenantes du système de santé suisse: les assureurs maladie, les médecins en cabinets privés et en milieu hospitalier – sans oublier les patients. </a:t>
            </a:r>
          </a:p>
          <a:p>
            <a:pPr marL="0" indent="0">
              <a:lnSpc>
                <a:spcPct val="100000"/>
              </a:lnSpc>
              <a:buNone/>
            </a:pPr>
            <a:r>
              <a:rPr lang="fr-CH" sz="1600" b="1"/>
              <a:t>Medicalculis contribue ainsi à rendre notre système de santé moins bureaucratique, plus efficace et pérenne. Le système Medicalculis est d’ores et déjà utilisé avec succès par près de 1800 médecins spécialistes sur 18 sites hospitaliers.</a:t>
            </a:r>
          </a:p>
          <a:p>
            <a:endParaRPr lang="de-CH" dirty="0"/>
          </a:p>
        </p:txBody>
      </p:sp>
      <p:sp>
        <p:nvSpPr>
          <p:cNvPr id="4" name="Datumsplatzhalter 3">
            <a:extLst>
              <a:ext uri="{FF2B5EF4-FFF2-40B4-BE49-F238E27FC236}">
                <a16:creationId xmlns:a16="http://schemas.microsoft.com/office/drawing/2014/main" id="{E27B65BE-0534-87D5-865A-C1A5C7B045C7}"/>
              </a:ext>
            </a:extLst>
          </p:cNvPr>
          <p:cNvSpPr>
            <a:spLocks noGrp="1"/>
          </p:cNvSpPr>
          <p:nvPr>
            <p:ph type="dt" sz="half" idx="10"/>
          </p:nvPr>
        </p:nvSpPr>
        <p:spPr/>
        <p:txBody>
          <a:bodyPr/>
          <a:lstStyle/>
          <a:p>
            <a:r>
              <a:rPr lang="fr-CH"/>
              <a:t>Présentation de l’entreprise 2026</a:t>
            </a:r>
          </a:p>
        </p:txBody>
      </p:sp>
      <p:sp>
        <p:nvSpPr>
          <p:cNvPr id="5" name="Foliennummernplatzhalter 4">
            <a:extLst>
              <a:ext uri="{FF2B5EF4-FFF2-40B4-BE49-F238E27FC236}">
                <a16:creationId xmlns:a16="http://schemas.microsoft.com/office/drawing/2014/main" id="{DB201C58-746D-9546-B7A0-6B4678BDF0C3}"/>
              </a:ext>
            </a:extLst>
          </p:cNvPr>
          <p:cNvSpPr>
            <a:spLocks noGrp="1"/>
          </p:cNvSpPr>
          <p:nvPr>
            <p:ph type="sldNum" sz="quarter" idx="12"/>
          </p:nvPr>
        </p:nvSpPr>
        <p:spPr/>
        <p:txBody>
          <a:bodyPr/>
          <a:lstStyle/>
          <a:p>
            <a:fld id="{802006FE-6571-4354-8775-F8708372C227}" type="slidenum">
              <a:rPr lang="de-DE" smtClean="0"/>
              <a:t>2</a:t>
            </a:fld>
            <a:endParaRPr lang="de-DE"/>
          </a:p>
        </p:txBody>
      </p:sp>
    </p:spTree>
    <p:extLst>
      <p:ext uri="{BB962C8B-B14F-4D97-AF65-F5344CB8AC3E}">
        <p14:creationId xmlns:p14="http://schemas.microsoft.com/office/powerpoint/2010/main" val="263566898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DF054A-EA90-4494-31E0-9C1C9B28F1A3}"/>
              </a:ext>
            </a:extLst>
          </p:cNvPr>
          <p:cNvSpPr>
            <a:spLocks noGrp="1"/>
          </p:cNvSpPr>
          <p:nvPr>
            <p:ph type="title"/>
          </p:nvPr>
        </p:nvSpPr>
        <p:spPr/>
        <p:txBody>
          <a:bodyPr/>
          <a:lstStyle/>
          <a:p>
            <a:r>
              <a:rPr lang="fr-CH" dirty="0"/>
              <a:t>Plus d’efficacité et de transparence </a:t>
            </a:r>
            <a:br>
              <a:rPr lang="fr-CH" dirty="0"/>
            </a:br>
            <a:r>
              <a:rPr lang="fr-CH" dirty="0"/>
              <a:t>dans le système de santé</a:t>
            </a:r>
          </a:p>
        </p:txBody>
      </p:sp>
      <p:sp>
        <p:nvSpPr>
          <p:cNvPr id="3" name="Textplatzhalter 2">
            <a:extLst>
              <a:ext uri="{FF2B5EF4-FFF2-40B4-BE49-F238E27FC236}">
                <a16:creationId xmlns:a16="http://schemas.microsoft.com/office/drawing/2014/main" id="{27590FD5-E0F1-24AD-22F9-EAD0FF01C896}"/>
              </a:ext>
            </a:extLst>
          </p:cNvPr>
          <p:cNvSpPr>
            <a:spLocks noGrp="1"/>
          </p:cNvSpPr>
          <p:nvPr>
            <p:ph type="body" idx="1"/>
          </p:nvPr>
        </p:nvSpPr>
        <p:spPr/>
        <p:txBody>
          <a:bodyPr/>
          <a:lstStyle/>
          <a:p>
            <a:r>
              <a:rPr lang="fr-CH"/>
              <a:t>Les avantages de Medicalculis pour la société</a:t>
            </a:r>
          </a:p>
        </p:txBody>
      </p:sp>
      <p:sp>
        <p:nvSpPr>
          <p:cNvPr id="4" name="Datumsplatzhalter 3">
            <a:extLst>
              <a:ext uri="{FF2B5EF4-FFF2-40B4-BE49-F238E27FC236}">
                <a16:creationId xmlns:a16="http://schemas.microsoft.com/office/drawing/2014/main" id="{391E83E0-AAF1-444A-C907-4BCFB5A42E91}"/>
              </a:ext>
            </a:extLst>
          </p:cNvPr>
          <p:cNvSpPr>
            <a:spLocks noGrp="1"/>
          </p:cNvSpPr>
          <p:nvPr>
            <p:ph type="dt" sz="half" idx="10"/>
          </p:nvPr>
        </p:nvSpPr>
        <p:spPr/>
        <p:txBody>
          <a:bodyPr/>
          <a:lstStyle/>
          <a:p>
            <a:r>
              <a:rPr lang="fr-CH"/>
              <a:t>Présentation de l’entreprise 2026</a:t>
            </a:r>
          </a:p>
        </p:txBody>
      </p:sp>
      <p:sp>
        <p:nvSpPr>
          <p:cNvPr id="5" name="Foliennummernplatzhalter 4">
            <a:extLst>
              <a:ext uri="{FF2B5EF4-FFF2-40B4-BE49-F238E27FC236}">
                <a16:creationId xmlns:a16="http://schemas.microsoft.com/office/drawing/2014/main" id="{9247A256-5349-B36C-C66B-1A06ED348957}"/>
              </a:ext>
            </a:extLst>
          </p:cNvPr>
          <p:cNvSpPr>
            <a:spLocks noGrp="1"/>
          </p:cNvSpPr>
          <p:nvPr>
            <p:ph type="sldNum" sz="quarter" idx="12"/>
          </p:nvPr>
        </p:nvSpPr>
        <p:spPr/>
        <p:txBody>
          <a:bodyPr/>
          <a:lstStyle/>
          <a:p>
            <a:fld id="{802006FE-6571-4354-8775-F8708372C227}" type="slidenum">
              <a:rPr lang="de-DE" smtClean="0"/>
              <a:t>3</a:t>
            </a:fld>
            <a:endParaRPr lang="de-DE"/>
          </a:p>
        </p:txBody>
      </p:sp>
    </p:spTree>
    <p:extLst>
      <p:ext uri="{BB962C8B-B14F-4D97-AF65-F5344CB8AC3E}">
        <p14:creationId xmlns:p14="http://schemas.microsoft.com/office/powerpoint/2010/main" val="356408909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F0EE70-BBE1-4CB3-D6A7-7642AE730773}"/>
              </a:ext>
            </a:extLst>
          </p:cNvPr>
          <p:cNvSpPr>
            <a:spLocks noGrp="1"/>
          </p:cNvSpPr>
          <p:nvPr>
            <p:ph type="title"/>
          </p:nvPr>
        </p:nvSpPr>
        <p:spPr/>
        <p:txBody>
          <a:bodyPr>
            <a:normAutofit/>
          </a:bodyPr>
          <a:lstStyle/>
          <a:p>
            <a:r>
              <a:rPr lang="fr-CH"/>
              <a:t>Plus de transparence et d’efficacité dans le système de santé</a:t>
            </a:r>
          </a:p>
        </p:txBody>
      </p:sp>
      <p:sp>
        <p:nvSpPr>
          <p:cNvPr id="3" name="Inhaltsplatzhalter 2">
            <a:extLst>
              <a:ext uri="{FF2B5EF4-FFF2-40B4-BE49-F238E27FC236}">
                <a16:creationId xmlns:a16="http://schemas.microsoft.com/office/drawing/2014/main" id="{97DA4D67-D907-02C3-EE9E-1548066281E2}"/>
              </a:ext>
            </a:extLst>
          </p:cNvPr>
          <p:cNvSpPr>
            <a:spLocks noGrp="1"/>
          </p:cNvSpPr>
          <p:nvPr>
            <p:ph idx="1"/>
          </p:nvPr>
        </p:nvSpPr>
        <p:spPr>
          <a:xfrm>
            <a:off x="3887390" y="740569"/>
            <a:ext cx="5035546" cy="3655219"/>
          </a:xfrm>
        </p:spPr>
        <p:txBody>
          <a:bodyPr anchor="t">
            <a:noAutofit/>
          </a:bodyPr>
          <a:lstStyle/>
          <a:p>
            <a:pPr marL="0" indent="0">
              <a:lnSpc>
                <a:spcPct val="100000"/>
              </a:lnSpc>
              <a:buNone/>
            </a:pPr>
            <a:r>
              <a:rPr lang="fr-CH" sz="1200"/>
              <a:t>Le système héberge les catalogues de prestations couvrant 43 spécialités médicales, avec 1600 positions et forfaits au total. Cette standardisation permet d’accélérer le calcul et la facturation, et garantit ainsi un traitement rapide et efficace. Voici les améliorations apportées par Medicalculis pour la société:</a:t>
            </a:r>
          </a:p>
          <a:p>
            <a:pPr>
              <a:lnSpc>
                <a:spcPct val="100000"/>
              </a:lnSpc>
            </a:pPr>
            <a:r>
              <a:rPr lang="fr-CH" sz="1200" b="1"/>
              <a:t>Moins de bureaucratie: </a:t>
            </a:r>
            <a:r>
              <a:rPr lang="fr-CH" sz="1200"/>
              <a:t>Medicalculis simplifie et automatise le calcul et la facturation des prestations médicales</a:t>
            </a:r>
          </a:p>
          <a:p>
            <a:pPr>
              <a:lnSpc>
                <a:spcPct val="100000"/>
              </a:lnSpc>
            </a:pPr>
            <a:r>
              <a:rPr lang="fr-CH" sz="1200" b="1"/>
              <a:t>Gage de transparence: </a:t>
            </a:r>
            <a:r>
              <a:rPr lang="fr-CH" sz="1200"/>
              <a:t>les prestations médicales, leur calcul et la pertinence des rémunérations sont compréhensibles pour tout le monde</a:t>
            </a:r>
          </a:p>
          <a:p>
            <a:pPr>
              <a:lnSpc>
                <a:spcPct val="100000"/>
              </a:lnSpc>
            </a:pPr>
            <a:r>
              <a:rPr lang="fr-CH" sz="1200" b="1"/>
              <a:t>Rapidité des remboursements: </a:t>
            </a:r>
            <a:r>
              <a:rPr lang="fr-CH" sz="1200"/>
              <a:t>la réduction des taux d’erreur se traduit par une baisse des demandes de précisions et par des gains de temps de traitement</a:t>
            </a:r>
          </a:p>
          <a:p>
            <a:pPr>
              <a:lnSpc>
                <a:spcPct val="100000"/>
              </a:lnSpc>
            </a:pPr>
            <a:r>
              <a:rPr lang="fr-CH" sz="1200" b="1"/>
              <a:t>Favorise la coopération: </a:t>
            </a:r>
            <a:r>
              <a:rPr lang="fr-CH" sz="1200"/>
              <a:t>Medicalculis est utilisé par tous les grands assureurs, les hôpitaux, les cabinets médicaux privés et près de 1800 médecins</a:t>
            </a:r>
          </a:p>
          <a:p>
            <a:pPr>
              <a:lnSpc>
                <a:spcPct val="100000"/>
              </a:lnSpc>
            </a:pPr>
            <a:r>
              <a:rPr lang="fr-CH" sz="1200" b="1"/>
              <a:t>Pérennité: </a:t>
            </a:r>
            <a:r>
              <a:rPr lang="fr-CH" sz="1200"/>
              <a:t>l’automatisation contribue au maintien d’un système de santé performant et abordable en Suisse</a:t>
            </a:r>
          </a:p>
        </p:txBody>
      </p:sp>
      <p:sp>
        <p:nvSpPr>
          <p:cNvPr id="4" name="Textplatzhalter 3">
            <a:extLst>
              <a:ext uri="{FF2B5EF4-FFF2-40B4-BE49-F238E27FC236}">
                <a16:creationId xmlns:a16="http://schemas.microsoft.com/office/drawing/2014/main" id="{DDED94DA-444C-9EF7-0544-00A855324DD8}"/>
              </a:ext>
            </a:extLst>
          </p:cNvPr>
          <p:cNvSpPr>
            <a:spLocks noGrp="1"/>
          </p:cNvSpPr>
          <p:nvPr>
            <p:ph type="body" sz="half" idx="2"/>
          </p:nvPr>
        </p:nvSpPr>
        <p:spPr>
          <a:xfrm>
            <a:off x="629839" y="1543050"/>
            <a:ext cx="3163413" cy="2858691"/>
          </a:xfrm>
        </p:spPr>
        <p:txBody>
          <a:bodyPr>
            <a:normAutofit/>
          </a:bodyPr>
          <a:lstStyle/>
          <a:p>
            <a:pPr>
              <a:lnSpc>
                <a:spcPct val="100000"/>
              </a:lnSpc>
            </a:pPr>
            <a:r>
              <a:rPr lang="fr-CH"/>
              <a:t>Les coûts de la santé en Suisse ne cessent de croître et ont quasiment doublé au cours des 20 dernières années. La grande complexité du système complique l’analyse des coûts et freine les améliorations. </a:t>
            </a:r>
          </a:p>
          <a:p>
            <a:pPr>
              <a:lnSpc>
                <a:spcPct val="100000"/>
              </a:lnSpc>
            </a:pPr>
            <a:r>
              <a:rPr lang="fr-CH" b="1"/>
              <a:t>Medicalculis met à disposition une base uniforme, transparente et équitable pour le calcul des prestations médicales. Dans le même temps, Medicalculis est un moteur de la modernisation de notre système de santé et contribue à le rendre plus dynamique, plus efficace et pérenne.</a:t>
            </a:r>
          </a:p>
          <a:p>
            <a:endParaRPr lang="de-CH" b="1" dirty="0"/>
          </a:p>
        </p:txBody>
      </p:sp>
      <p:sp>
        <p:nvSpPr>
          <p:cNvPr id="5" name="Datumsplatzhalter 4">
            <a:extLst>
              <a:ext uri="{FF2B5EF4-FFF2-40B4-BE49-F238E27FC236}">
                <a16:creationId xmlns:a16="http://schemas.microsoft.com/office/drawing/2014/main" id="{E22AB733-B4AF-7334-5A0A-8DBC3DB0D301}"/>
              </a:ext>
            </a:extLst>
          </p:cNvPr>
          <p:cNvSpPr>
            <a:spLocks noGrp="1"/>
          </p:cNvSpPr>
          <p:nvPr>
            <p:ph type="dt" sz="half" idx="10"/>
          </p:nvPr>
        </p:nvSpPr>
        <p:spPr/>
        <p:txBody>
          <a:bodyPr/>
          <a:lstStyle/>
          <a:p>
            <a:r>
              <a:rPr lang="fr-CH"/>
              <a:t>Présentation de l’entreprise 2026</a:t>
            </a:r>
          </a:p>
        </p:txBody>
      </p:sp>
      <p:sp>
        <p:nvSpPr>
          <p:cNvPr id="6" name="Foliennummernplatzhalter 5">
            <a:extLst>
              <a:ext uri="{FF2B5EF4-FFF2-40B4-BE49-F238E27FC236}">
                <a16:creationId xmlns:a16="http://schemas.microsoft.com/office/drawing/2014/main" id="{1BA39AA6-F469-D49E-55F2-EA0E6FF63ADB}"/>
              </a:ext>
            </a:extLst>
          </p:cNvPr>
          <p:cNvSpPr>
            <a:spLocks noGrp="1"/>
          </p:cNvSpPr>
          <p:nvPr>
            <p:ph type="sldNum" sz="quarter" idx="12"/>
          </p:nvPr>
        </p:nvSpPr>
        <p:spPr/>
        <p:txBody>
          <a:bodyPr/>
          <a:lstStyle/>
          <a:p>
            <a:fld id="{802006FE-6571-4354-8775-F8708372C227}" type="slidenum">
              <a:rPr lang="de-DE" smtClean="0"/>
              <a:t>4</a:t>
            </a:fld>
            <a:endParaRPr lang="de-DE"/>
          </a:p>
        </p:txBody>
      </p:sp>
    </p:spTree>
    <p:extLst>
      <p:ext uri="{BB962C8B-B14F-4D97-AF65-F5344CB8AC3E}">
        <p14:creationId xmlns:p14="http://schemas.microsoft.com/office/powerpoint/2010/main" val="197618528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A802D-A0DF-7E09-1BAF-367EB82210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222AA9-2C16-6D67-C853-124B5D433325}"/>
              </a:ext>
            </a:extLst>
          </p:cNvPr>
          <p:cNvSpPr>
            <a:spLocks noGrp="1"/>
          </p:cNvSpPr>
          <p:nvPr>
            <p:ph type="title"/>
          </p:nvPr>
        </p:nvSpPr>
        <p:spPr/>
        <p:txBody>
          <a:bodyPr/>
          <a:lstStyle/>
          <a:p>
            <a:r>
              <a:rPr lang="fr-CH" dirty="0"/>
              <a:t>Plus d’efficacité et de transparence </a:t>
            </a:r>
            <a:br>
              <a:rPr lang="fr-CH" dirty="0"/>
            </a:br>
            <a:r>
              <a:rPr lang="fr-CH" dirty="0"/>
              <a:t>dans le système de facturation</a:t>
            </a:r>
          </a:p>
        </p:txBody>
      </p:sp>
      <p:sp>
        <p:nvSpPr>
          <p:cNvPr id="3" name="Textplatzhalter 2">
            <a:extLst>
              <a:ext uri="{FF2B5EF4-FFF2-40B4-BE49-F238E27FC236}">
                <a16:creationId xmlns:a16="http://schemas.microsoft.com/office/drawing/2014/main" id="{154A5E9E-E230-EC51-A979-83E36FC8DF2F}"/>
              </a:ext>
            </a:extLst>
          </p:cNvPr>
          <p:cNvSpPr>
            <a:spLocks noGrp="1"/>
          </p:cNvSpPr>
          <p:nvPr>
            <p:ph type="body" idx="1"/>
          </p:nvPr>
        </p:nvSpPr>
        <p:spPr/>
        <p:txBody>
          <a:bodyPr/>
          <a:lstStyle/>
          <a:p>
            <a:r>
              <a:rPr lang="fr-CH"/>
              <a:t>Les avantages de Medicalculis pour les assureurs maladie</a:t>
            </a:r>
          </a:p>
        </p:txBody>
      </p:sp>
      <p:sp>
        <p:nvSpPr>
          <p:cNvPr id="4" name="Datumsplatzhalter 3">
            <a:extLst>
              <a:ext uri="{FF2B5EF4-FFF2-40B4-BE49-F238E27FC236}">
                <a16:creationId xmlns:a16="http://schemas.microsoft.com/office/drawing/2014/main" id="{C5C8D688-A712-F001-52B5-B970E8917B1B}"/>
              </a:ext>
            </a:extLst>
          </p:cNvPr>
          <p:cNvSpPr>
            <a:spLocks noGrp="1"/>
          </p:cNvSpPr>
          <p:nvPr>
            <p:ph type="dt" sz="half" idx="10"/>
          </p:nvPr>
        </p:nvSpPr>
        <p:spPr/>
        <p:txBody>
          <a:bodyPr/>
          <a:lstStyle/>
          <a:p>
            <a:r>
              <a:rPr lang="fr-CH"/>
              <a:t>Présentation de l’entreprise 2026</a:t>
            </a:r>
          </a:p>
        </p:txBody>
      </p:sp>
      <p:sp>
        <p:nvSpPr>
          <p:cNvPr id="5" name="Foliennummernplatzhalter 4">
            <a:extLst>
              <a:ext uri="{FF2B5EF4-FFF2-40B4-BE49-F238E27FC236}">
                <a16:creationId xmlns:a16="http://schemas.microsoft.com/office/drawing/2014/main" id="{4DBCDA91-AB4B-215B-23AB-81A20107ECC5}"/>
              </a:ext>
            </a:extLst>
          </p:cNvPr>
          <p:cNvSpPr>
            <a:spLocks noGrp="1"/>
          </p:cNvSpPr>
          <p:nvPr>
            <p:ph type="sldNum" sz="quarter" idx="12"/>
          </p:nvPr>
        </p:nvSpPr>
        <p:spPr/>
        <p:txBody>
          <a:bodyPr/>
          <a:lstStyle/>
          <a:p>
            <a:fld id="{802006FE-6571-4354-8775-F8708372C227}" type="slidenum">
              <a:rPr lang="de-DE" smtClean="0"/>
              <a:t>5</a:t>
            </a:fld>
            <a:endParaRPr lang="de-DE"/>
          </a:p>
        </p:txBody>
      </p:sp>
    </p:spTree>
    <p:extLst>
      <p:ext uri="{BB962C8B-B14F-4D97-AF65-F5344CB8AC3E}">
        <p14:creationId xmlns:p14="http://schemas.microsoft.com/office/powerpoint/2010/main" val="2591204483"/>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FC139-A7AC-E341-EF68-FBC254C80D62}"/>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6670F7F1-DFC9-0967-BD63-FC572EE4C336}"/>
              </a:ext>
            </a:extLst>
          </p:cNvPr>
          <p:cNvSpPr>
            <a:spLocks noGrp="1"/>
          </p:cNvSpPr>
          <p:nvPr>
            <p:ph type="title"/>
          </p:nvPr>
        </p:nvSpPr>
        <p:spPr>
          <a:xfrm>
            <a:off x="629841" y="342900"/>
            <a:ext cx="3257548" cy="1200150"/>
          </a:xfrm>
        </p:spPr>
        <p:txBody>
          <a:bodyPr/>
          <a:lstStyle/>
          <a:p>
            <a:r>
              <a:rPr lang="fr-CH" dirty="0"/>
              <a:t>Plus de transparence et d’efficacité dans le processus de facturation</a:t>
            </a:r>
          </a:p>
        </p:txBody>
      </p:sp>
      <p:sp>
        <p:nvSpPr>
          <p:cNvPr id="7" name="Inhaltsplatzhalter 6">
            <a:extLst>
              <a:ext uri="{FF2B5EF4-FFF2-40B4-BE49-F238E27FC236}">
                <a16:creationId xmlns:a16="http://schemas.microsoft.com/office/drawing/2014/main" id="{F0A8FB62-1390-6582-FBFA-BA7DA7FB752B}"/>
              </a:ext>
            </a:extLst>
          </p:cNvPr>
          <p:cNvSpPr>
            <a:spLocks noGrp="1"/>
          </p:cNvSpPr>
          <p:nvPr>
            <p:ph idx="1"/>
          </p:nvPr>
        </p:nvSpPr>
        <p:spPr>
          <a:xfrm>
            <a:off x="3887389" y="740569"/>
            <a:ext cx="5141055" cy="3655219"/>
          </a:xfrm>
        </p:spPr>
        <p:txBody>
          <a:bodyPr anchor="t">
            <a:noAutofit/>
          </a:bodyPr>
          <a:lstStyle/>
          <a:p>
            <a:pPr marL="0" indent="0">
              <a:lnSpc>
                <a:spcPct val="100000"/>
              </a:lnSpc>
              <a:buNone/>
            </a:pPr>
            <a:r>
              <a:rPr lang="fr-CH" sz="1200"/>
              <a:t>Les systèmes de Medicalculis permettent de réduire le nombre de demandes de précisions nécessaires auprès des médecins et/ou des patients et accélèrent ainsi le traitement. Les systèmes et leurs interfaces ont été conçus et mis en place de manière à prendre en charge l’automatisation et l’utilisation de l’IA. Voici les améliorations apportées par Medicalculis pour les assureurs maladie:</a:t>
            </a:r>
          </a:p>
          <a:p>
            <a:pPr>
              <a:lnSpc>
                <a:spcPct val="100000"/>
              </a:lnSpc>
            </a:pPr>
            <a:r>
              <a:rPr lang="fr-CH" sz="1200" b="1"/>
              <a:t>Des factures correctes: </a:t>
            </a:r>
            <a:r>
              <a:rPr lang="fr-CH" sz="1200"/>
              <a:t>le catalogue enregistré, l’automatisation et le contrôle de plausibilité intégré empêchent les erreurs de saisie manuelle</a:t>
            </a:r>
          </a:p>
          <a:p>
            <a:pPr>
              <a:lnSpc>
                <a:spcPct val="100000"/>
              </a:lnSpc>
            </a:pPr>
            <a:r>
              <a:rPr lang="fr-CH" sz="1200" b="1"/>
              <a:t>Une interface entre toutes les parties prenantes: </a:t>
            </a:r>
            <a:r>
              <a:rPr lang="fr-CH" sz="1200"/>
              <a:t>des normes et des interfaces communes facilitent l’échange de données et la coopération dans l’ensemble du système</a:t>
            </a:r>
          </a:p>
          <a:p>
            <a:pPr>
              <a:lnSpc>
                <a:spcPct val="100000"/>
              </a:lnSpc>
            </a:pPr>
            <a:r>
              <a:rPr lang="fr-CH" sz="1200" b="1"/>
              <a:t>Adaptation dynamique: </a:t>
            </a:r>
            <a:r>
              <a:rPr lang="fr-CH" sz="1200"/>
              <a:t>les avancées techniques, médicales et réglementaires sont intégrées en continu</a:t>
            </a:r>
          </a:p>
          <a:p>
            <a:pPr>
              <a:lnSpc>
                <a:spcPct val="100000"/>
              </a:lnSpc>
            </a:pPr>
            <a:r>
              <a:rPr lang="fr-CH" sz="1200" b="1"/>
              <a:t>Efficacité accrue: </a:t>
            </a:r>
            <a:r>
              <a:rPr lang="fr-CH" sz="1200"/>
              <a:t>l’automatisation intégrée permet d’alléger la charge des tâches manuelles avec, à la clé, une baisse des coûts administratifs</a:t>
            </a:r>
          </a:p>
          <a:p>
            <a:pPr>
              <a:lnSpc>
                <a:spcPct val="100000"/>
              </a:lnSpc>
            </a:pPr>
            <a:r>
              <a:rPr lang="fr-CH" sz="1200" b="1"/>
              <a:t>Pérennité: </a:t>
            </a:r>
            <a:r>
              <a:rPr lang="fr-CH" sz="1200"/>
              <a:t>le système dynamique, basé sur le web, permet des adaptations continues, y compris pour les besoins futurs</a:t>
            </a:r>
          </a:p>
        </p:txBody>
      </p:sp>
      <p:sp>
        <p:nvSpPr>
          <p:cNvPr id="8" name="Textplatzhalter 7">
            <a:extLst>
              <a:ext uri="{FF2B5EF4-FFF2-40B4-BE49-F238E27FC236}">
                <a16:creationId xmlns:a16="http://schemas.microsoft.com/office/drawing/2014/main" id="{B6A50314-681C-F46D-3634-F156F048688C}"/>
              </a:ext>
            </a:extLst>
          </p:cNvPr>
          <p:cNvSpPr>
            <a:spLocks noGrp="1"/>
          </p:cNvSpPr>
          <p:nvPr>
            <p:ph type="body" sz="half" idx="2"/>
          </p:nvPr>
        </p:nvSpPr>
        <p:spPr>
          <a:xfrm>
            <a:off x="629840" y="1543050"/>
            <a:ext cx="3133268" cy="2858691"/>
          </a:xfrm>
        </p:spPr>
        <p:txBody>
          <a:bodyPr>
            <a:normAutofit/>
          </a:bodyPr>
          <a:lstStyle/>
          <a:p>
            <a:pPr>
              <a:lnSpc>
                <a:spcPct val="100000"/>
              </a:lnSpc>
            </a:pPr>
            <a:r>
              <a:rPr lang="fr-CH"/>
              <a:t>Les demandes de précisions dues à des factures incomplètes ou incorrectes, de même que le manque de clarté des délimitations entre les prestations LAMal et les prestations LCA, alourdissent la charge de travail et compliquent la traçabilité pour les assurés et les autorités de surveillance. </a:t>
            </a:r>
          </a:p>
          <a:p>
            <a:pPr>
              <a:lnSpc>
                <a:spcPct val="100000"/>
              </a:lnSpc>
            </a:pPr>
            <a:r>
              <a:rPr lang="fr-CH" b="1"/>
              <a:t>Medicalculis aide les assureurs à rendre le processus de facturation plus efficace, plus transparent et moins onéreux. Medicalculis s’affirme ainsi comme un moteur de la numérisation et de l’automatisation continues du processus. </a:t>
            </a:r>
          </a:p>
        </p:txBody>
      </p:sp>
      <p:sp>
        <p:nvSpPr>
          <p:cNvPr id="4" name="Datumsplatzhalter 3">
            <a:extLst>
              <a:ext uri="{FF2B5EF4-FFF2-40B4-BE49-F238E27FC236}">
                <a16:creationId xmlns:a16="http://schemas.microsoft.com/office/drawing/2014/main" id="{58B4F704-26D1-904C-DD88-52A2F50A867A}"/>
              </a:ext>
            </a:extLst>
          </p:cNvPr>
          <p:cNvSpPr>
            <a:spLocks noGrp="1"/>
          </p:cNvSpPr>
          <p:nvPr>
            <p:ph type="dt" sz="half" idx="10"/>
          </p:nvPr>
        </p:nvSpPr>
        <p:spPr/>
        <p:txBody>
          <a:bodyPr/>
          <a:lstStyle/>
          <a:p>
            <a:r>
              <a:rPr lang="fr-CH"/>
              <a:t>Présentation de l’entreprise 2026</a:t>
            </a:r>
          </a:p>
        </p:txBody>
      </p:sp>
      <p:sp>
        <p:nvSpPr>
          <p:cNvPr id="5" name="Foliennummernplatzhalter 4">
            <a:extLst>
              <a:ext uri="{FF2B5EF4-FFF2-40B4-BE49-F238E27FC236}">
                <a16:creationId xmlns:a16="http://schemas.microsoft.com/office/drawing/2014/main" id="{1956E8BF-3922-B221-8D6B-1A0647AF5D4F}"/>
              </a:ext>
            </a:extLst>
          </p:cNvPr>
          <p:cNvSpPr>
            <a:spLocks noGrp="1"/>
          </p:cNvSpPr>
          <p:nvPr>
            <p:ph type="sldNum" sz="quarter" idx="12"/>
          </p:nvPr>
        </p:nvSpPr>
        <p:spPr/>
        <p:txBody>
          <a:bodyPr/>
          <a:lstStyle/>
          <a:p>
            <a:fld id="{802006FE-6571-4354-8775-F8708372C227}" type="slidenum">
              <a:rPr lang="de-DE" smtClean="0"/>
              <a:t>6</a:t>
            </a:fld>
            <a:endParaRPr lang="de-DE"/>
          </a:p>
        </p:txBody>
      </p:sp>
    </p:spTree>
    <p:extLst>
      <p:ext uri="{BB962C8B-B14F-4D97-AF65-F5344CB8AC3E}">
        <p14:creationId xmlns:p14="http://schemas.microsoft.com/office/powerpoint/2010/main" val="985984080"/>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A797D-A635-B0A4-A3CD-5DBA2BC100B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1F9568-2896-AD6E-3F06-7521BD83DBA6}"/>
              </a:ext>
            </a:extLst>
          </p:cNvPr>
          <p:cNvSpPr>
            <a:spLocks noGrp="1"/>
          </p:cNvSpPr>
          <p:nvPr>
            <p:ph type="title"/>
          </p:nvPr>
        </p:nvSpPr>
        <p:spPr/>
        <p:txBody>
          <a:bodyPr/>
          <a:lstStyle/>
          <a:p>
            <a:r>
              <a:rPr lang="fr-CH" dirty="0"/>
              <a:t>Réduction de la charge administrative </a:t>
            </a:r>
            <a:br>
              <a:rPr lang="fr-CH" dirty="0"/>
            </a:br>
            <a:r>
              <a:rPr lang="fr-CH" dirty="0"/>
              <a:t>et rapidité des remboursements </a:t>
            </a:r>
          </a:p>
        </p:txBody>
      </p:sp>
      <p:sp>
        <p:nvSpPr>
          <p:cNvPr id="3" name="Textplatzhalter 2">
            <a:extLst>
              <a:ext uri="{FF2B5EF4-FFF2-40B4-BE49-F238E27FC236}">
                <a16:creationId xmlns:a16="http://schemas.microsoft.com/office/drawing/2014/main" id="{D72EF120-CFC9-6DA2-BE07-01EA8C160BC9}"/>
              </a:ext>
            </a:extLst>
          </p:cNvPr>
          <p:cNvSpPr>
            <a:spLocks noGrp="1"/>
          </p:cNvSpPr>
          <p:nvPr>
            <p:ph type="body" idx="1"/>
          </p:nvPr>
        </p:nvSpPr>
        <p:spPr/>
        <p:txBody>
          <a:bodyPr/>
          <a:lstStyle/>
          <a:p>
            <a:r>
              <a:rPr lang="fr-CH"/>
              <a:t>Les avantages de Medicalculis pour les médecins et les hôpitaux</a:t>
            </a:r>
          </a:p>
        </p:txBody>
      </p:sp>
      <p:sp>
        <p:nvSpPr>
          <p:cNvPr id="4" name="Datumsplatzhalter 3">
            <a:extLst>
              <a:ext uri="{FF2B5EF4-FFF2-40B4-BE49-F238E27FC236}">
                <a16:creationId xmlns:a16="http://schemas.microsoft.com/office/drawing/2014/main" id="{571C0709-12BA-8B3F-AF83-B820290E0E82}"/>
              </a:ext>
            </a:extLst>
          </p:cNvPr>
          <p:cNvSpPr>
            <a:spLocks noGrp="1"/>
          </p:cNvSpPr>
          <p:nvPr>
            <p:ph type="dt" sz="half" idx="10"/>
          </p:nvPr>
        </p:nvSpPr>
        <p:spPr/>
        <p:txBody>
          <a:bodyPr/>
          <a:lstStyle/>
          <a:p>
            <a:r>
              <a:rPr lang="fr-CH"/>
              <a:t>Présentation de l’entreprise 2026</a:t>
            </a:r>
          </a:p>
        </p:txBody>
      </p:sp>
      <p:sp>
        <p:nvSpPr>
          <p:cNvPr id="5" name="Foliennummernplatzhalter 4">
            <a:extLst>
              <a:ext uri="{FF2B5EF4-FFF2-40B4-BE49-F238E27FC236}">
                <a16:creationId xmlns:a16="http://schemas.microsoft.com/office/drawing/2014/main" id="{62987D4D-4E3B-0EFE-8F24-A3D24C78C9B1}"/>
              </a:ext>
            </a:extLst>
          </p:cNvPr>
          <p:cNvSpPr>
            <a:spLocks noGrp="1"/>
          </p:cNvSpPr>
          <p:nvPr>
            <p:ph type="sldNum" sz="quarter" idx="12"/>
          </p:nvPr>
        </p:nvSpPr>
        <p:spPr/>
        <p:txBody>
          <a:bodyPr/>
          <a:lstStyle/>
          <a:p>
            <a:fld id="{802006FE-6571-4354-8775-F8708372C227}" type="slidenum">
              <a:rPr lang="de-DE" smtClean="0"/>
              <a:t>7</a:t>
            </a:fld>
            <a:endParaRPr lang="de-DE"/>
          </a:p>
        </p:txBody>
      </p:sp>
    </p:spTree>
    <p:extLst>
      <p:ext uri="{BB962C8B-B14F-4D97-AF65-F5344CB8AC3E}">
        <p14:creationId xmlns:p14="http://schemas.microsoft.com/office/powerpoint/2010/main" val="364878561"/>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9AEF5-1B71-A4EB-B171-69E299228381}"/>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BB1940C6-A972-7A97-F541-E63BE76DC162}"/>
              </a:ext>
            </a:extLst>
          </p:cNvPr>
          <p:cNvSpPr>
            <a:spLocks noGrp="1"/>
          </p:cNvSpPr>
          <p:nvPr>
            <p:ph type="title"/>
          </p:nvPr>
        </p:nvSpPr>
        <p:spPr>
          <a:xfrm>
            <a:off x="629840" y="342900"/>
            <a:ext cx="3146705" cy="1200150"/>
          </a:xfrm>
        </p:spPr>
        <p:txBody>
          <a:bodyPr>
            <a:normAutofit fontScale="90000"/>
          </a:bodyPr>
          <a:lstStyle/>
          <a:p>
            <a:r>
              <a:rPr lang="fr-CH" dirty="0"/>
              <a:t>Réduction de la charge administrative et rapidité des remboursements </a:t>
            </a:r>
          </a:p>
        </p:txBody>
      </p:sp>
      <p:sp>
        <p:nvSpPr>
          <p:cNvPr id="7" name="Inhaltsplatzhalter 6">
            <a:extLst>
              <a:ext uri="{FF2B5EF4-FFF2-40B4-BE49-F238E27FC236}">
                <a16:creationId xmlns:a16="http://schemas.microsoft.com/office/drawing/2014/main" id="{3C5D6BD0-FF36-766C-18F0-EE108AA6CD92}"/>
              </a:ext>
            </a:extLst>
          </p:cNvPr>
          <p:cNvSpPr>
            <a:spLocks noGrp="1"/>
          </p:cNvSpPr>
          <p:nvPr>
            <p:ph idx="1"/>
          </p:nvPr>
        </p:nvSpPr>
        <p:spPr>
          <a:xfrm>
            <a:off x="3887390" y="740569"/>
            <a:ext cx="5256609" cy="3655219"/>
          </a:xfrm>
        </p:spPr>
        <p:txBody>
          <a:bodyPr>
            <a:normAutofit fontScale="92500" lnSpcReduction="20000"/>
          </a:bodyPr>
          <a:lstStyle/>
          <a:p>
            <a:pPr marL="0" indent="0">
              <a:lnSpc>
                <a:spcPct val="110000"/>
              </a:lnSpc>
              <a:buNone/>
            </a:pPr>
            <a:r>
              <a:rPr lang="fr-CH" sz="1300"/>
              <a:t>Le système héberge un catalogue couvrant 43 spécialités médicales, avec 1600 positions et forfaits au total. Sa conception conviviale garantit une utilisation intuitive à l’issue d’une formation succincte. La finalisation et l’envoi de la facture des honoraires s’effectuent en quelques clics, conformément aux exigences.</a:t>
            </a:r>
            <a:br>
              <a:rPr lang="fr-CH" sz="1300"/>
            </a:br>
            <a:r>
              <a:rPr lang="fr-CH" sz="1300"/>
              <a:t>Voici les améliorations apportées par Medicalculis pour les médecins et les hôpitaux: </a:t>
            </a:r>
          </a:p>
          <a:p>
            <a:pPr>
              <a:lnSpc>
                <a:spcPct val="110000"/>
              </a:lnSpc>
            </a:pPr>
            <a:r>
              <a:rPr lang="fr-CH" sz="1300" b="1"/>
              <a:t>Sécurité juridique: </a:t>
            </a:r>
            <a:r>
              <a:rPr lang="fr-CH" sz="1300"/>
              <a:t>conforme à toutes les exigences de la FINMA, aux dispositions du droit des cartels ainsi qu’aux exigences des assureurs maladie et des exploitants d’hôpitaux</a:t>
            </a:r>
          </a:p>
          <a:p>
            <a:pPr>
              <a:lnSpc>
                <a:spcPct val="110000"/>
              </a:lnSpc>
            </a:pPr>
            <a:r>
              <a:rPr lang="fr-CH" sz="1300" b="1"/>
              <a:t>Catalogue complet: </a:t>
            </a:r>
            <a:r>
              <a:rPr lang="fr-CH" sz="1300"/>
              <a:t>le système comprend un catalogue couvrant 43 spécialités médicales, avec 1600 positions et forfaits au total, ainsi que leur interprétation</a:t>
            </a:r>
          </a:p>
          <a:p>
            <a:pPr>
              <a:lnSpc>
                <a:spcPct val="110000"/>
              </a:lnSpc>
            </a:pPr>
            <a:r>
              <a:rPr lang="fr-CH" sz="1300" b="1"/>
              <a:t>Personnalisation: </a:t>
            </a:r>
            <a:r>
              <a:rPr lang="fr-CH" sz="1300"/>
              <a:t>le nombre de points servant de base d’honoraire est déterminé à partir de 19 critères de prestations supplémentaires</a:t>
            </a:r>
          </a:p>
          <a:p>
            <a:pPr>
              <a:lnSpc>
                <a:spcPct val="110000"/>
              </a:lnSpc>
            </a:pPr>
            <a:r>
              <a:rPr lang="fr-CH" sz="1300" b="1"/>
              <a:t>Utilisation intuitive: </a:t>
            </a:r>
            <a:r>
              <a:rPr lang="fr-CH" sz="1300"/>
              <a:t>les interfaces utilisateur, les processus et la vérification automatique des erreurs ont été conçus pour répondre en tout point aux besoins des cabinets médicaux</a:t>
            </a:r>
          </a:p>
          <a:p>
            <a:pPr>
              <a:lnSpc>
                <a:spcPct val="110000"/>
              </a:lnSpc>
            </a:pPr>
            <a:r>
              <a:rPr lang="fr-CH" sz="1300" b="1"/>
              <a:t>Rapidité des remboursements: </a:t>
            </a:r>
            <a:r>
              <a:rPr lang="fr-CH" sz="1300"/>
              <a:t>la réduction des taux d’erreur se traduit par une baisse des demandes de précisions et par des gains de temps de traitement</a:t>
            </a:r>
          </a:p>
          <a:p>
            <a:endParaRPr lang="de-CH" dirty="0"/>
          </a:p>
          <a:p>
            <a:endParaRPr lang="de-CH" dirty="0"/>
          </a:p>
          <a:p>
            <a:endParaRPr lang="de-CH" dirty="0"/>
          </a:p>
        </p:txBody>
      </p:sp>
      <p:sp>
        <p:nvSpPr>
          <p:cNvPr id="8" name="Textplatzhalter 7">
            <a:extLst>
              <a:ext uri="{FF2B5EF4-FFF2-40B4-BE49-F238E27FC236}">
                <a16:creationId xmlns:a16="http://schemas.microsoft.com/office/drawing/2014/main" id="{EFB9180A-9CC5-2312-3FF4-24FB48633B7B}"/>
              </a:ext>
            </a:extLst>
          </p:cNvPr>
          <p:cNvSpPr>
            <a:spLocks noGrp="1"/>
          </p:cNvSpPr>
          <p:nvPr>
            <p:ph type="body" sz="half" idx="2"/>
          </p:nvPr>
        </p:nvSpPr>
        <p:spPr/>
        <p:txBody>
          <a:bodyPr>
            <a:normAutofit/>
          </a:bodyPr>
          <a:lstStyle/>
          <a:p>
            <a:pPr>
              <a:lnSpc>
                <a:spcPct val="100000"/>
              </a:lnSpc>
            </a:pPr>
            <a:r>
              <a:rPr lang="fr-CH"/>
              <a:t>Du fait de l’augmentation constante de la charge administrative, le temps consacré à l’accompagnement des patients est réduit en conséquence. Les outils numériques utilisés jusqu’à présent étaient souvent complexes et nécessitaient un volume élevé d’heures de formation et de maintenance. </a:t>
            </a:r>
          </a:p>
          <a:p>
            <a:pPr>
              <a:lnSpc>
                <a:spcPct val="100000"/>
              </a:lnSpc>
            </a:pPr>
            <a:r>
              <a:rPr lang="fr-CH" b="1"/>
              <a:t>Medicalculis libère du temps pour les médecins, qui peuvent alors se consacrer davantage à leurs patients. Medicalculis simplifie les tâches administratives et favorise une communication efficace avec les patients et leur assurance. Les prestations fournies donnent lieu à des encaissements plus rapides.</a:t>
            </a:r>
          </a:p>
        </p:txBody>
      </p:sp>
      <p:sp>
        <p:nvSpPr>
          <p:cNvPr id="4" name="Datumsplatzhalter 3">
            <a:extLst>
              <a:ext uri="{FF2B5EF4-FFF2-40B4-BE49-F238E27FC236}">
                <a16:creationId xmlns:a16="http://schemas.microsoft.com/office/drawing/2014/main" id="{6315B453-012E-334C-4CC0-70CAF42A0E9F}"/>
              </a:ext>
            </a:extLst>
          </p:cNvPr>
          <p:cNvSpPr>
            <a:spLocks noGrp="1"/>
          </p:cNvSpPr>
          <p:nvPr>
            <p:ph type="dt" sz="half" idx="10"/>
          </p:nvPr>
        </p:nvSpPr>
        <p:spPr/>
        <p:txBody>
          <a:bodyPr/>
          <a:lstStyle/>
          <a:p>
            <a:r>
              <a:rPr lang="fr-CH"/>
              <a:t>Présentation de l’entreprise 2026</a:t>
            </a:r>
          </a:p>
        </p:txBody>
      </p:sp>
      <p:sp>
        <p:nvSpPr>
          <p:cNvPr id="5" name="Foliennummernplatzhalter 4">
            <a:extLst>
              <a:ext uri="{FF2B5EF4-FFF2-40B4-BE49-F238E27FC236}">
                <a16:creationId xmlns:a16="http://schemas.microsoft.com/office/drawing/2014/main" id="{A9AD9BFF-315C-0255-155F-95E8EAE805D4}"/>
              </a:ext>
            </a:extLst>
          </p:cNvPr>
          <p:cNvSpPr>
            <a:spLocks noGrp="1"/>
          </p:cNvSpPr>
          <p:nvPr>
            <p:ph type="sldNum" sz="quarter" idx="12"/>
          </p:nvPr>
        </p:nvSpPr>
        <p:spPr/>
        <p:txBody>
          <a:bodyPr/>
          <a:lstStyle/>
          <a:p>
            <a:fld id="{802006FE-6571-4354-8775-F8708372C227}" type="slidenum">
              <a:rPr lang="de-DE" smtClean="0"/>
              <a:t>8</a:t>
            </a:fld>
            <a:endParaRPr lang="de-DE"/>
          </a:p>
        </p:txBody>
      </p:sp>
    </p:spTree>
    <p:extLst>
      <p:ext uri="{BB962C8B-B14F-4D97-AF65-F5344CB8AC3E}">
        <p14:creationId xmlns:p14="http://schemas.microsoft.com/office/powerpoint/2010/main" val="270905472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B18BE-2EDB-1EE6-6EAE-04C2030255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CCE1A7-FA49-69BF-AF32-AC46A21E533C}"/>
              </a:ext>
            </a:extLst>
          </p:cNvPr>
          <p:cNvSpPr>
            <a:spLocks noGrp="1"/>
          </p:cNvSpPr>
          <p:nvPr>
            <p:ph type="title"/>
          </p:nvPr>
        </p:nvSpPr>
        <p:spPr/>
        <p:txBody>
          <a:bodyPr/>
          <a:lstStyle/>
          <a:p>
            <a:r>
              <a:rPr lang="fr-CH" dirty="0"/>
              <a:t>Plus de temps passé auprès du médecin et</a:t>
            </a:r>
            <a:br>
              <a:rPr lang="fr-CH" dirty="0"/>
            </a:br>
            <a:r>
              <a:rPr lang="fr-CH" dirty="0"/>
              <a:t>un remboursement accéléré</a:t>
            </a:r>
          </a:p>
        </p:txBody>
      </p:sp>
      <p:sp>
        <p:nvSpPr>
          <p:cNvPr id="3" name="Textplatzhalter 2">
            <a:extLst>
              <a:ext uri="{FF2B5EF4-FFF2-40B4-BE49-F238E27FC236}">
                <a16:creationId xmlns:a16="http://schemas.microsoft.com/office/drawing/2014/main" id="{07E9A988-8934-36E9-C4A8-AB86408D681E}"/>
              </a:ext>
            </a:extLst>
          </p:cNvPr>
          <p:cNvSpPr>
            <a:spLocks noGrp="1"/>
          </p:cNvSpPr>
          <p:nvPr>
            <p:ph type="body" idx="1"/>
          </p:nvPr>
        </p:nvSpPr>
        <p:spPr/>
        <p:txBody>
          <a:bodyPr/>
          <a:lstStyle/>
          <a:p>
            <a:r>
              <a:rPr lang="fr-CH"/>
              <a:t>Les avantages de Medicalculis pour les patients</a:t>
            </a:r>
          </a:p>
        </p:txBody>
      </p:sp>
      <p:sp>
        <p:nvSpPr>
          <p:cNvPr id="4" name="Datumsplatzhalter 3">
            <a:extLst>
              <a:ext uri="{FF2B5EF4-FFF2-40B4-BE49-F238E27FC236}">
                <a16:creationId xmlns:a16="http://schemas.microsoft.com/office/drawing/2014/main" id="{C1AB60BB-8DD8-474B-B897-54D37D5BE8B4}"/>
              </a:ext>
            </a:extLst>
          </p:cNvPr>
          <p:cNvSpPr>
            <a:spLocks noGrp="1"/>
          </p:cNvSpPr>
          <p:nvPr>
            <p:ph type="dt" sz="half" idx="10"/>
          </p:nvPr>
        </p:nvSpPr>
        <p:spPr/>
        <p:txBody>
          <a:bodyPr/>
          <a:lstStyle/>
          <a:p>
            <a:r>
              <a:rPr lang="fr-CH"/>
              <a:t>Présentation de l’entreprise 2026</a:t>
            </a:r>
          </a:p>
        </p:txBody>
      </p:sp>
      <p:sp>
        <p:nvSpPr>
          <p:cNvPr id="5" name="Foliennummernplatzhalter 4">
            <a:extLst>
              <a:ext uri="{FF2B5EF4-FFF2-40B4-BE49-F238E27FC236}">
                <a16:creationId xmlns:a16="http://schemas.microsoft.com/office/drawing/2014/main" id="{2DC8F900-EFD8-A167-88D3-4884154C90A3}"/>
              </a:ext>
            </a:extLst>
          </p:cNvPr>
          <p:cNvSpPr>
            <a:spLocks noGrp="1"/>
          </p:cNvSpPr>
          <p:nvPr>
            <p:ph type="sldNum" sz="quarter" idx="12"/>
          </p:nvPr>
        </p:nvSpPr>
        <p:spPr/>
        <p:txBody>
          <a:bodyPr/>
          <a:lstStyle/>
          <a:p>
            <a:fld id="{802006FE-6571-4354-8775-F8708372C227}" type="slidenum">
              <a:rPr lang="de-DE" smtClean="0"/>
              <a:t>9</a:t>
            </a:fld>
            <a:endParaRPr lang="de-DE"/>
          </a:p>
        </p:txBody>
      </p:sp>
    </p:spTree>
    <p:extLst>
      <p:ext uri="{BB962C8B-B14F-4D97-AF65-F5344CB8AC3E}">
        <p14:creationId xmlns:p14="http://schemas.microsoft.com/office/powerpoint/2010/main" val="394956235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F59EDCA5-2698-1725-8D41-51287AD2FD4E}"/>
              </a:ext>
            </a:extLst>
          </p:cNvPr>
          <p:cNvSpPr>
            <a:spLocks noGrp="1"/>
          </p:cNvSpPr>
          <p:nvPr>
            <p:ph type="title"/>
          </p:nvPr>
        </p:nvSpPr>
        <p:spPr/>
        <p:txBody>
          <a:bodyPr/>
          <a:lstStyle/>
          <a:p>
            <a:r>
              <a:rPr lang="fr-CH"/>
              <a:t>Plus de temps passé auprès du médecin et un remboursement accéléré</a:t>
            </a:r>
          </a:p>
        </p:txBody>
      </p:sp>
      <p:sp>
        <p:nvSpPr>
          <p:cNvPr id="7" name="Inhaltsplatzhalter 6">
            <a:extLst>
              <a:ext uri="{FF2B5EF4-FFF2-40B4-BE49-F238E27FC236}">
                <a16:creationId xmlns:a16="http://schemas.microsoft.com/office/drawing/2014/main" id="{5C9AE661-5527-0062-3E7A-11D04279FB87}"/>
              </a:ext>
            </a:extLst>
          </p:cNvPr>
          <p:cNvSpPr>
            <a:spLocks noGrp="1"/>
          </p:cNvSpPr>
          <p:nvPr>
            <p:ph idx="1"/>
          </p:nvPr>
        </p:nvSpPr>
        <p:spPr>
          <a:xfrm>
            <a:off x="3887390" y="740569"/>
            <a:ext cx="5256610" cy="3655219"/>
          </a:xfrm>
        </p:spPr>
        <p:txBody>
          <a:bodyPr>
            <a:normAutofit/>
          </a:bodyPr>
          <a:lstStyle/>
          <a:p>
            <a:pPr marL="0" indent="0">
              <a:lnSpc>
                <a:spcPct val="100000"/>
              </a:lnSpc>
              <a:buNone/>
            </a:pPr>
            <a:r>
              <a:rPr lang="fr-CH" sz="1200"/>
              <a:t>Les systèmes de Medicalculis simplifient et accélèrent le processus de facturation pour les médecins, puis leur envoi aux patients et/ou aux assureurs. Ils garantissent la conformité des factures avec les exigences en vigueur et permettent leur traitement immédiat ainsi que des remboursements sans délai. Voici les améliorations apportées par Medicalculis pour les patients:</a:t>
            </a:r>
          </a:p>
          <a:p>
            <a:pPr>
              <a:lnSpc>
                <a:spcPct val="100000"/>
              </a:lnSpc>
            </a:pPr>
            <a:r>
              <a:rPr lang="fr-CH" sz="1200" b="1"/>
              <a:t>Du temps libéré pour les médecins: </a:t>
            </a:r>
            <a:r>
              <a:rPr lang="fr-CH" sz="1200"/>
              <a:t>Medicalculis allège la charge administrative des médecins, libérant ainsi du temps supplémentaire pour leurs patients</a:t>
            </a:r>
          </a:p>
          <a:p>
            <a:pPr>
              <a:lnSpc>
                <a:spcPct val="100000"/>
              </a:lnSpc>
            </a:pPr>
            <a:r>
              <a:rPr lang="fr-CH" sz="1200" b="1"/>
              <a:t>Une facturation transparente: </a:t>
            </a:r>
            <a:r>
              <a:rPr lang="fr-CH" sz="1200"/>
              <a:t>toutes les prestations sont classées avec précision et ventilées de manière claire, facilitant ainsi leur vérification par toutes les parties prenantes </a:t>
            </a:r>
          </a:p>
          <a:p>
            <a:pPr>
              <a:lnSpc>
                <a:spcPct val="100000"/>
              </a:lnSpc>
            </a:pPr>
            <a:r>
              <a:rPr lang="fr-CH" sz="1200" b="1"/>
              <a:t>Moins de demandes de précisions: </a:t>
            </a:r>
            <a:r>
              <a:rPr lang="fr-CH" sz="1200"/>
              <a:t>les factures sont automatiquement vérifiées dès leur création avec, à la clé, moins d’erreurs</a:t>
            </a:r>
          </a:p>
          <a:p>
            <a:pPr>
              <a:lnSpc>
                <a:spcPct val="100000"/>
              </a:lnSpc>
            </a:pPr>
            <a:r>
              <a:rPr lang="fr-CH" sz="1200" b="1"/>
              <a:t>Rapidité des remboursements: </a:t>
            </a:r>
            <a:r>
              <a:rPr lang="fr-CH" sz="1200"/>
              <a:t>la facturation via Medicalculis allège la charge de travail des assureurs en raccourcissant les délais de traitement</a:t>
            </a:r>
          </a:p>
          <a:p>
            <a:pPr>
              <a:lnSpc>
                <a:spcPct val="100000"/>
              </a:lnSpc>
            </a:pPr>
            <a:r>
              <a:rPr lang="fr-CH" sz="1200" b="1"/>
              <a:t>Pérennité: </a:t>
            </a:r>
            <a:r>
              <a:rPr lang="fr-CH" sz="1200"/>
              <a:t>Medicalculis contribue au maintien d’un système de santé performant et abordable en Suisse</a:t>
            </a:r>
          </a:p>
          <a:p>
            <a:pPr marL="0" indent="0">
              <a:buNone/>
            </a:pPr>
            <a:endParaRPr lang="de-CH" sz="1700" dirty="0"/>
          </a:p>
          <a:p>
            <a:endParaRPr lang="de-CH" dirty="0"/>
          </a:p>
        </p:txBody>
      </p:sp>
      <p:sp>
        <p:nvSpPr>
          <p:cNvPr id="8" name="Textplatzhalter 7">
            <a:extLst>
              <a:ext uri="{FF2B5EF4-FFF2-40B4-BE49-F238E27FC236}">
                <a16:creationId xmlns:a16="http://schemas.microsoft.com/office/drawing/2014/main" id="{7376F415-DA5C-B380-B376-7DF4A7222821}"/>
              </a:ext>
            </a:extLst>
          </p:cNvPr>
          <p:cNvSpPr>
            <a:spLocks noGrp="1"/>
          </p:cNvSpPr>
          <p:nvPr>
            <p:ph type="body" sz="half" idx="2"/>
          </p:nvPr>
        </p:nvSpPr>
        <p:spPr>
          <a:xfrm>
            <a:off x="629841" y="1543050"/>
            <a:ext cx="3067952" cy="2858691"/>
          </a:xfrm>
        </p:spPr>
        <p:txBody>
          <a:bodyPr>
            <a:normAutofit/>
          </a:bodyPr>
          <a:lstStyle/>
          <a:p>
            <a:pPr>
              <a:lnSpc>
                <a:spcPct val="100000"/>
              </a:lnSpc>
            </a:pPr>
            <a:r>
              <a:rPr lang="fr-CH"/>
              <a:t>Face à une charge administrative sans cesse croissante, les médecins ont moins de temps pour leurs patients. Des erreurs dans les factures médicales sont susceptibles de retarder le remboursement par les assureurs maladie. </a:t>
            </a:r>
          </a:p>
          <a:p>
            <a:pPr>
              <a:lnSpc>
                <a:spcPct val="100000"/>
              </a:lnSpc>
            </a:pPr>
            <a:r>
              <a:rPr lang="fr-CH" b="1"/>
              <a:t>Medicalculis permet aux médecins de consacrer à nouveau davantage de temps à leurs patients et offre la garantie de factures correctes et compréhensibles pour toutes les parties prenantes. Résultat: moins de demandes de précisions de la part des assureurs maladie et des remboursements sans retards intempestifs.</a:t>
            </a:r>
          </a:p>
          <a:p>
            <a:endParaRPr lang="de-CH" dirty="0"/>
          </a:p>
        </p:txBody>
      </p:sp>
      <p:sp>
        <p:nvSpPr>
          <p:cNvPr id="4" name="Datumsplatzhalter 3">
            <a:extLst>
              <a:ext uri="{FF2B5EF4-FFF2-40B4-BE49-F238E27FC236}">
                <a16:creationId xmlns:a16="http://schemas.microsoft.com/office/drawing/2014/main" id="{351C1310-D2DF-DC7D-1814-12E4ED498BEF}"/>
              </a:ext>
            </a:extLst>
          </p:cNvPr>
          <p:cNvSpPr>
            <a:spLocks noGrp="1"/>
          </p:cNvSpPr>
          <p:nvPr>
            <p:ph type="dt" sz="half" idx="10"/>
          </p:nvPr>
        </p:nvSpPr>
        <p:spPr/>
        <p:txBody>
          <a:bodyPr/>
          <a:lstStyle/>
          <a:p>
            <a:r>
              <a:rPr lang="fr-CH"/>
              <a:t>Présentation de l’entreprise 2026</a:t>
            </a:r>
          </a:p>
        </p:txBody>
      </p:sp>
      <p:sp>
        <p:nvSpPr>
          <p:cNvPr id="5" name="Foliennummernplatzhalter 4">
            <a:extLst>
              <a:ext uri="{FF2B5EF4-FFF2-40B4-BE49-F238E27FC236}">
                <a16:creationId xmlns:a16="http://schemas.microsoft.com/office/drawing/2014/main" id="{577FA656-47E2-4B65-0F14-59FE709EC6EA}"/>
              </a:ext>
            </a:extLst>
          </p:cNvPr>
          <p:cNvSpPr>
            <a:spLocks noGrp="1"/>
          </p:cNvSpPr>
          <p:nvPr>
            <p:ph type="sldNum" sz="quarter" idx="12"/>
          </p:nvPr>
        </p:nvSpPr>
        <p:spPr/>
        <p:txBody>
          <a:bodyPr/>
          <a:lstStyle/>
          <a:p>
            <a:fld id="{802006FE-6571-4354-8775-F8708372C227}" type="slidenum">
              <a:rPr lang="de-DE" smtClean="0"/>
              <a:t>10</a:t>
            </a:fld>
            <a:endParaRPr lang="de-DE"/>
          </a:p>
        </p:txBody>
      </p:sp>
    </p:spTree>
    <p:extLst>
      <p:ext uri="{BB962C8B-B14F-4D97-AF65-F5344CB8AC3E}">
        <p14:creationId xmlns:p14="http://schemas.microsoft.com/office/powerpoint/2010/main" val="3630250527"/>
      </p:ext>
    </p:extLst>
  </p:cSld>
  <p:clrMapOvr>
    <a:masterClrMapping/>
  </p:clrMapOvr>
  <p:transition spd="slow">
    <p:wipe/>
  </p:transition>
</p:sld>
</file>

<file path=ppt/theme/theme1.xml><?xml version="1.0" encoding="utf-8"?>
<a:theme xmlns:a="http://schemas.openxmlformats.org/drawingml/2006/main" name="Lariss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äsentation Live Stream Medicalulis_Hauser 01" id="{B8DD7ADF-0448-FF41-BB76-E4D708B34BD8}" vid="{345DE00B-695D-D34E-8DEF-4D6333F087D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32A87F17-8FF8-45DE-A652-D8B5EBCCB2E6}">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emplate/>
  <TotalTime>0</TotalTime>
  <Words>1344</Words>
  <Application>Microsoft Office PowerPoint</Application>
  <PresentationFormat>Bildschirmpräsentation (16:9)</PresentationFormat>
  <Paragraphs>71</Paragraphs>
  <Slides>10</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10</vt:i4>
      </vt:variant>
    </vt:vector>
  </HeadingPairs>
  <TitlesOfParts>
    <vt:vector size="16" baseType="lpstr">
      <vt:lpstr>Arial</vt:lpstr>
      <vt:lpstr>Calibri</vt:lpstr>
      <vt:lpstr>Calibri Light</vt:lpstr>
      <vt:lpstr>Metropolis Light</vt:lpstr>
      <vt:lpstr>Metropolis Medium</vt:lpstr>
      <vt:lpstr>Larissa</vt:lpstr>
      <vt:lpstr>Présentation de l’entreprise  Medicalculis S.à r.l. </vt:lpstr>
      <vt:lpstr>Portrait de Medicalculis </vt:lpstr>
      <vt:lpstr>Plus d’efficacité et de transparence  dans le système de santé</vt:lpstr>
      <vt:lpstr>Plus de transparence et d’efficacité dans le système de santé</vt:lpstr>
      <vt:lpstr>Plus d’efficacité et de transparence  dans le système de facturation</vt:lpstr>
      <vt:lpstr>Plus de transparence et d’efficacité dans le processus de facturation</vt:lpstr>
      <vt:lpstr>Réduction de la charge administrative  et rapidité des remboursements </vt:lpstr>
      <vt:lpstr>Réduction de la charge administrative et rapidité des remboursements </vt:lpstr>
      <vt:lpstr>Plus de temps passé auprès du médecin et un remboursement accéléré</vt:lpstr>
      <vt:lpstr>Plus de temps passé auprès du médecin et un remboursement accéléré</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Baer Hans Ulrich;Andreas Gerhard</dc:creator>
  <cp:lastModifiedBy>Judith Riegler</cp:lastModifiedBy>
  <cp:revision>953</cp:revision>
  <cp:lastPrinted>2024-02-08T09:59:43Z</cp:lastPrinted>
  <dcterms:created xsi:type="dcterms:W3CDTF">2020-12-12T09:58:22Z</dcterms:created>
  <dcterms:modified xsi:type="dcterms:W3CDTF">2026-08-13T13:02:33Z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