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2"/>
  </p:sldMasterIdLst>
  <p:notesMasterIdLst>
    <p:notesMasterId r:id="rId13"/>
  </p:notesMasterIdLst>
  <p:sldIdLst>
    <p:sldId id="3648" r:id="rId3"/>
    <p:sldId id="3700" r:id="rId4"/>
    <p:sldId id="3696" r:id="rId5"/>
    <p:sldId id="3695" r:id="rId6"/>
    <p:sldId id="3697" r:id="rId7"/>
    <p:sldId id="3703" r:id="rId8"/>
    <p:sldId id="3699" r:id="rId9"/>
    <p:sldId id="3702" r:id="rId10"/>
    <p:sldId id="3698" r:id="rId11"/>
    <p:sldId id="3701" r:id="rId12"/>
  </p:sldIdLst>
  <p:sldSz cx="9144000" cy="5143500" type="screen16x9"/>
  <p:notesSz cx="6797675" cy="99298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3719" userDrawn="1">
          <p15:clr>
            <a:srgbClr val="A4A3A4"/>
          </p15:clr>
        </p15:guide>
        <p15:guide id="3" pos="3447" userDrawn="1">
          <p15:clr>
            <a:srgbClr val="A4A3A4"/>
          </p15:clr>
        </p15:guide>
        <p15:guide id="4" orient="horz" pos="1348" userDrawn="1">
          <p15:clr>
            <a:srgbClr val="A4A3A4"/>
          </p15:clr>
        </p15:guide>
        <p15:guide id="5" orient="horz" pos="2731" userDrawn="1">
          <p15:clr>
            <a:srgbClr val="A4A3A4"/>
          </p15:clr>
        </p15:guide>
        <p15:guide id="6" pos="385" userDrawn="1">
          <p15:clr>
            <a:srgbClr val="A4A3A4"/>
          </p15:clr>
        </p15:guide>
        <p15:guide id="10" pos="2789" userDrawn="1">
          <p15:clr>
            <a:srgbClr val="A4A3A4"/>
          </p15:clr>
        </p15:guide>
        <p15:guide id="11" pos="1882" userDrawn="1">
          <p15:clr>
            <a:srgbClr val="A4A3A4"/>
          </p15:clr>
        </p15:guide>
        <p15:guide id="12" orient="horz" pos="2663" userDrawn="1">
          <p15:clr>
            <a:srgbClr val="A4A3A4"/>
          </p15:clr>
        </p15:guide>
        <p15:guide id="13" userDrawn="1">
          <p15:clr>
            <a:srgbClr val="A4A3A4"/>
          </p15:clr>
        </p15:guide>
        <p15:guide id="14" orient="horz" pos="1983" userDrawn="1">
          <p15:clr>
            <a:srgbClr val="A4A3A4"/>
          </p15:clr>
        </p15:guide>
        <p15:guide id="15" pos="862" userDrawn="1">
          <p15:clr>
            <a:srgbClr val="A4A3A4"/>
          </p15:clr>
        </p15:guide>
        <p15:guide id="17" pos="4490" userDrawn="1">
          <p15:clr>
            <a:srgbClr val="A4A3A4"/>
          </p15:clr>
        </p15:guide>
        <p15:guide id="18" pos="5375" userDrawn="1">
          <p15:clr>
            <a:srgbClr val="A4A3A4"/>
          </p15:clr>
        </p15:guide>
        <p15:guide id="19" pos="2109" userDrawn="1">
          <p15:clr>
            <a:srgbClr val="A4A3A4"/>
          </p15:clr>
        </p15:guide>
        <p15:guide id="20" pos="3787" userDrawn="1">
          <p15:clr>
            <a:srgbClr val="A4A3A4"/>
          </p15:clr>
        </p15:guide>
        <p15:guide id="21" orient="horz" pos="554" userDrawn="1">
          <p15:clr>
            <a:srgbClr val="A4A3A4"/>
          </p15:clr>
        </p15:guide>
        <p15:guide id="22" orient="horz" pos="622" userDrawn="1">
          <p15:clr>
            <a:srgbClr val="A4A3A4"/>
          </p15:clr>
        </p15:guide>
        <p15:guide id="23" orient="horz" pos="259" userDrawn="1">
          <p15:clr>
            <a:srgbClr val="A4A3A4"/>
          </p15:clr>
        </p15:guide>
        <p15:guide id="24" pos="5760" userDrawn="1">
          <p15:clr>
            <a:srgbClr val="A4A3A4"/>
          </p15:clr>
        </p15:guide>
        <p15:guide id="25" orient="horz" userDrawn="1">
          <p15:clr>
            <a:srgbClr val="A4A3A4"/>
          </p15:clr>
        </p15:guide>
        <p15:guide id="26" orient="horz" pos="3240" userDrawn="1">
          <p15:clr>
            <a:srgbClr val="A4A3A4"/>
          </p15:clr>
        </p15:guide>
        <p15:guide id="27" orient="horz" pos="1416" userDrawn="1">
          <p15:clr>
            <a:srgbClr val="A4A3A4"/>
          </p15:clr>
        </p15:guide>
        <p15:guide id="29" orient="horz" pos="3117" userDrawn="1">
          <p15:clr>
            <a:srgbClr val="A4A3A4"/>
          </p15:clr>
        </p15:guide>
        <p15:guide id="30" orient="horz" pos="2958" userDrawn="1">
          <p15:clr>
            <a:srgbClr val="A4A3A4"/>
          </p15:clr>
        </p15:guide>
        <p15:guide id="31" pos="4014" userDrawn="1">
          <p15:clr>
            <a:srgbClr val="A4A3A4"/>
          </p15:clr>
        </p15:guide>
        <p15:guide id="32" pos="4241" userDrawn="1">
          <p15:clr>
            <a:srgbClr val="A4A3A4"/>
          </p15:clr>
        </p15:guide>
        <p15:guide id="33" orient="horz" pos="735" userDrawn="1">
          <p15:clr>
            <a:srgbClr val="A4A3A4"/>
          </p15:clr>
        </p15:guide>
        <p15:guide id="34" orient="horz" pos="940" userDrawn="1">
          <p15:clr>
            <a:srgbClr val="A4A3A4"/>
          </p15:clr>
        </p15:guide>
        <p15:guide id="35" pos="4649" userDrawn="1">
          <p15:clr>
            <a:srgbClr val="A4A3A4"/>
          </p15:clr>
        </p15:guide>
        <p15:guide id="36" orient="horz" pos="2845"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61612"/>
    <a:srgbClr val="FF9300"/>
    <a:srgbClr val="42B5A4"/>
    <a:srgbClr val="0432FF"/>
    <a:srgbClr val="FF2841"/>
    <a:srgbClr val="A3CCB3"/>
    <a:srgbClr val="C4D669"/>
    <a:srgbClr val="D0E665"/>
    <a:srgbClr val="F0F0F1"/>
    <a:srgbClr val="EAD28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ittlere Formatvorlag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896" autoAdjust="0"/>
    <p:restoredTop sz="91517" autoAdjust="0"/>
  </p:normalViewPr>
  <p:slideViewPr>
    <p:cSldViewPr snapToGrid="0">
      <p:cViewPr varScale="1">
        <p:scale>
          <a:sx n="192" d="100"/>
          <a:sy n="192" d="100"/>
        </p:scale>
        <p:origin x="3918" y="150"/>
      </p:cViewPr>
      <p:guideLst>
        <p:guide pos="3719"/>
        <p:guide pos="3447"/>
        <p:guide orient="horz" pos="1348"/>
        <p:guide orient="horz" pos="2731"/>
        <p:guide pos="385"/>
        <p:guide pos="2789"/>
        <p:guide pos="1882"/>
        <p:guide orient="horz" pos="2663"/>
        <p:guide/>
        <p:guide orient="horz" pos="1983"/>
        <p:guide pos="862"/>
        <p:guide pos="4490"/>
        <p:guide pos="5375"/>
        <p:guide pos="2109"/>
        <p:guide pos="3787"/>
        <p:guide orient="horz" pos="554"/>
        <p:guide orient="horz" pos="622"/>
        <p:guide orient="horz" pos="259"/>
        <p:guide pos="5760"/>
        <p:guide orient="horz"/>
        <p:guide orient="horz" pos="3240"/>
        <p:guide orient="horz" pos="1416"/>
        <p:guide orient="horz" pos="3117"/>
        <p:guide orient="horz" pos="2958"/>
        <p:guide pos="4014"/>
        <p:guide pos="4241"/>
        <p:guide orient="horz" pos="735"/>
        <p:guide orient="horz" pos="940"/>
        <p:guide pos="4649"/>
        <p:guide orient="horz" pos="2845"/>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notesMaster" Target="notesMasters/notesMaster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ableStyles" Target="tableStyles.xml"/><Relationship Id="rId2" Type="http://schemas.openxmlformats.org/officeDocument/2006/relationships/slideMaster" Target="slideMasters/slideMaster1.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viewProps" Target="view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1"/>
            <a:ext cx="2945659" cy="498215"/>
          </a:xfrm>
          <a:prstGeom prst="rect">
            <a:avLst/>
          </a:prstGeom>
        </p:spPr>
        <p:txBody>
          <a:bodyPr vert="horz" lIns="91440" tIns="45720" rIns="91440" bIns="45720" rtlCol="0"/>
          <a:lstStyle>
            <a:lvl1pPr algn="l">
              <a:defRPr sz="1200"/>
            </a:lvl1pPr>
          </a:lstStyle>
          <a:p>
            <a:endParaRPr lang="de-DE" dirty="0"/>
          </a:p>
        </p:txBody>
      </p:sp>
      <p:sp>
        <p:nvSpPr>
          <p:cNvPr id="3" name="Datumsplatzhalter 2"/>
          <p:cNvSpPr>
            <a:spLocks noGrp="1"/>
          </p:cNvSpPr>
          <p:nvPr>
            <p:ph type="dt" idx="1"/>
          </p:nvPr>
        </p:nvSpPr>
        <p:spPr>
          <a:xfrm>
            <a:off x="3850443" y="1"/>
            <a:ext cx="2945659" cy="498215"/>
          </a:xfrm>
          <a:prstGeom prst="rect">
            <a:avLst/>
          </a:prstGeom>
        </p:spPr>
        <p:txBody>
          <a:bodyPr vert="horz" lIns="91440" tIns="45720" rIns="91440" bIns="45720" rtlCol="0"/>
          <a:lstStyle>
            <a:lvl1pPr algn="r">
              <a:defRPr sz="1200"/>
            </a:lvl1pPr>
          </a:lstStyle>
          <a:p>
            <a:fld id="{E1C34E1C-01B8-C44D-9AD4-75FD7E95DFA4}" type="datetimeFigureOut">
              <a:rPr lang="de-DE" smtClean="0"/>
              <a:t>13.08.2026</a:t>
            </a:fld>
            <a:endParaRPr lang="de-DE" dirty="0"/>
          </a:p>
        </p:txBody>
      </p:sp>
      <p:sp>
        <p:nvSpPr>
          <p:cNvPr id="4" name="Folienbildplatzhalter 3"/>
          <p:cNvSpPr>
            <a:spLocks noGrp="1" noRot="1" noChangeAspect="1"/>
          </p:cNvSpPr>
          <p:nvPr>
            <p:ph type="sldImg" idx="2"/>
          </p:nvPr>
        </p:nvSpPr>
        <p:spPr>
          <a:xfrm>
            <a:off x="420688" y="1241425"/>
            <a:ext cx="5956300" cy="3351213"/>
          </a:xfrm>
          <a:prstGeom prst="rect">
            <a:avLst/>
          </a:prstGeom>
          <a:noFill/>
          <a:ln w="12700">
            <a:solidFill>
              <a:prstClr val="black"/>
            </a:solidFill>
          </a:ln>
        </p:spPr>
        <p:txBody>
          <a:bodyPr vert="horz" lIns="91440" tIns="45720" rIns="91440" bIns="45720" rtlCol="0" anchor="ctr"/>
          <a:lstStyle/>
          <a:p>
            <a:endParaRPr lang="de-DE" dirty="0"/>
          </a:p>
        </p:txBody>
      </p:sp>
      <p:sp>
        <p:nvSpPr>
          <p:cNvPr id="5" name="Notizenplatzhalter 4"/>
          <p:cNvSpPr>
            <a:spLocks noGrp="1"/>
          </p:cNvSpPr>
          <p:nvPr>
            <p:ph type="body" sz="quarter" idx="3"/>
          </p:nvPr>
        </p:nvSpPr>
        <p:spPr>
          <a:xfrm>
            <a:off x="679768" y="4778722"/>
            <a:ext cx="5438140" cy="3909864"/>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9431600"/>
            <a:ext cx="2945659" cy="498214"/>
          </a:xfrm>
          <a:prstGeom prst="rect">
            <a:avLst/>
          </a:prstGeom>
        </p:spPr>
        <p:txBody>
          <a:bodyPr vert="horz" lIns="91440" tIns="45720" rIns="91440" bIns="45720" rtlCol="0" anchor="b"/>
          <a:lstStyle>
            <a:lvl1pPr algn="l">
              <a:defRPr sz="1200"/>
            </a:lvl1pPr>
          </a:lstStyle>
          <a:p>
            <a:endParaRPr lang="de-DE" dirty="0"/>
          </a:p>
        </p:txBody>
      </p:sp>
      <p:sp>
        <p:nvSpPr>
          <p:cNvPr id="7" name="Foliennummernplatzhalter 6"/>
          <p:cNvSpPr>
            <a:spLocks noGrp="1"/>
          </p:cNvSpPr>
          <p:nvPr>
            <p:ph type="sldNum" sz="quarter" idx="5"/>
          </p:nvPr>
        </p:nvSpPr>
        <p:spPr>
          <a:xfrm>
            <a:off x="3850443" y="9431600"/>
            <a:ext cx="2945659" cy="498214"/>
          </a:xfrm>
          <a:prstGeom prst="rect">
            <a:avLst/>
          </a:prstGeom>
        </p:spPr>
        <p:txBody>
          <a:bodyPr vert="horz" lIns="91440" tIns="45720" rIns="91440" bIns="45720" rtlCol="0" anchor="b"/>
          <a:lstStyle>
            <a:lvl1pPr algn="r">
              <a:defRPr sz="1200"/>
            </a:lvl1pPr>
          </a:lstStyle>
          <a:p>
            <a:fld id="{A8810680-83F5-CB4B-9248-6CCCF9A48300}" type="slidenum">
              <a:rPr lang="de-DE" smtClean="0"/>
              <a:t>‹Nr.›</a:t>
            </a:fld>
            <a:endParaRPr lang="de-DE" dirty="0"/>
          </a:p>
        </p:txBody>
      </p:sp>
    </p:spTree>
    <p:extLst>
      <p:ext uri="{BB962C8B-B14F-4D97-AF65-F5344CB8AC3E}">
        <p14:creationId xmlns:p14="http://schemas.microsoft.com/office/powerpoint/2010/main" val="16109207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3200" b="0" i="0">
                <a:latin typeface="Metropolis Medium" pitchFamily="2" charset="77"/>
              </a:defRPr>
            </a:lvl1pPr>
          </a:lstStyle>
          <a:p>
            <a:r>
              <a:rPr lang="de-DE" dirty="0"/>
              <a:t>Mastertitelformat bearbeiten</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b="0" i="0">
                <a:latin typeface="Metropolis Medium" pitchFamily="2" charset="77"/>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de-DE" dirty="0"/>
              <a:t>Master-Untertitelformat bearbeiten</a:t>
            </a:r>
            <a:endParaRPr lang="en-US" dirty="0"/>
          </a:p>
        </p:txBody>
      </p:sp>
      <p:sp>
        <p:nvSpPr>
          <p:cNvPr id="4" name="Date Placeholder 3"/>
          <p:cNvSpPr>
            <a:spLocks noGrp="1"/>
          </p:cNvSpPr>
          <p:nvPr>
            <p:ph type="dt" sz="half" idx="10"/>
          </p:nvPr>
        </p:nvSpPr>
        <p:spPr/>
        <p:txBody>
          <a:bodyPr/>
          <a:lstStyle/>
          <a:p>
            <a:r>
              <a:rPr lang="de-DE"/>
              <a:t>Unternehmenspräsentation 2026</a:t>
            </a:r>
            <a:endParaRPr lang="de-DE" dirty="0"/>
          </a:p>
        </p:txBody>
      </p:sp>
      <p:sp>
        <p:nvSpPr>
          <p:cNvPr id="5" name="Footer Placeholder 4"/>
          <p:cNvSpPr>
            <a:spLocks noGrp="1"/>
          </p:cNvSpPr>
          <p:nvPr>
            <p:ph type="ftr" sz="quarter" idx="11"/>
          </p:nvPr>
        </p:nvSpPr>
        <p:spPr/>
        <p:txBody>
          <a:bodyPr/>
          <a:lstStyle/>
          <a:p>
            <a:endParaRPr lang="de-DE" dirty="0"/>
          </a:p>
        </p:txBody>
      </p:sp>
      <p:sp>
        <p:nvSpPr>
          <p:cNvPr id="6" name="Slide Number Placeholder 5"/>
          <p:cNvSpPr>
            <a:spLocks noGrp="1"/>
          </p:cNvSpPr>
          <p:nvPr>
            <p:ph type="sldNum" sz="quarter" idx="12"/>
          </p:nvPr>
        </p:nvSpPr>
        <p:spPr/>
        <p:txBody>
          <a:bodyPr/>
          <a:lstStyle/>
          <a:p>
            <a:fld id="{802006FE-6571-4354-8775-F8708372C227}" type="slidenum">
              <a:rPr lang="de-DE" smtClean="0"/>
              <a:t>‹Nr.›</a:t>
            </a:fld>
            <a:endParaRPr lang="de-DE" dirty="0"/>
          </a:p>
        </p:txBody>
      </p:sp>
    </p:spTree>
    <p:extLst>
      <p:ext uri="{BB962C8B-B14F-4D97-AF65-F5344CB8AC3E}">
        <p14:creationId xmlns:p14="http://schemas.microsoft.com/office/powerpoint/2010/main" val="903398219"/>
      </p:ext>
    </p:extLst>
  </p:cSld>
  <p:clrMapOvr>
    <a:masterClrMapping/>
  </p:clrMapOvr>
  <p:transition spd="slow">
    <p:wip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Vertical Text Placeholder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r>
              <a:rPr lang="de-DE"/>
              <a:t>Unternehmenspräsentation 2026</a:t>
            </a:r>
            <a:endParaRPr lang="de-DE" dirty="0"/>
          </a:p>
        </p:txBody>
      </p:sp>
      <p:sp>
        <p:nvSpPr>
          <p:cNvPr id="5" name="Footer Placeholder 4"/>
          <p:cNvSpPr>
            <a:spLocks noGrp="1"/>
          </p:cNvSpPr>
          <p:nvPr>
            <p:ph type="ftr" sz="quarter" idx="11"/>
          </p:nvPr>
        </p:nvSpPr>
        <p:spPr/>
        <p:txBody>
          <a:bodyPr/>
          <a:lstStyle/>
          <a:p>
            <a:endParaRPr lang="de-DE" dirty="0"/>
          </a:p>
        </p:txBody>
      </p:sp>
      <p:sp>
        <p:nvSpPr>
          <p:cNvPr id="6" name="Slide Number Placeholder 5"/>
          <p:cNvSpPr>
            <a:spLocks noGrp="1"/>
          </p:cNvSpPr>
          <p:nvPr>
            <p:ph type="sldNum" sz="quarter" idx="12"/>
          </p:nvPr>
        </p:nvSpPr>
        <p:spPr/>
        <p:txBody>
          <a:bodyPr/>
          <a:lstStyle/>
          <a:p>
            <a:fld id="{802006FE-6571-4354-8775-F8708372C227}" type="slidenum">
              <a:rPr lang="de-DE" smtClean="0"/>
              <a:t>‹Nr.›</a:t>
            </a:fld>
            <a:endParaRPr lang="de-DE" dirty="0"/>
          </a:p>
        </p:txBody>
      </p:sp>
    </p:spTree>
    <p:extLst>
      <p:ext uri="{BB962C8B-B14F-4D97-AF65-F5344CB8AC3E}">
        <p14:creationId xmlns:p14="http://schemas.microsoft.com/office/powerpoint/2010/main" val="851298635"/>
      </p:ext>
    </p:extLst>
  </p:cSld>
  <p:clrMapOvr>
    <a:masterClrMapping/>
  </p:clrMapOvr>
  <p:transition spd="slow">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de-DE"/>
              <a:t>Mastertitelformat bearbeiten</a:t>
            </a:r>
            <a:endParaRPr lang="en-US" dirty="0"/>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r>
              <a:rPr lang="de-DE"/>
              <a:t>Unternehmenspräsentation 2026</a:t>
            </a:r>
            <a:endParaRPr lang="de-DE" dirty="0"/>
          </a:p>
        </p:txBody>
      </p:sp>
      <p:sp>
        <p:nvSpPr>
          <p:cNvPr id="5" name="Footer Placeholder 4"/>
          <p:cNvSpPr>
            <a:spLocks noGrp="1"/>
          </p:cNvSpPr>
          <p:nvPr>
            <p:ph type="ftr" sz="quarter" idx="11"/>
          </p:nvPr>
        </p:nvSpPr>
        <p:spPr/>
        <p:txBody>
          <a:bodyPr/>
          <a:lstStyle/>
          <a:p>
            <a:endParaRPr lang="de-DE" dirty="0"/>
          </a:p>
        </p:txBody>
      </p:sp>
      <p:sp>
        <p:nvSpPr>
          <p:cNvPr id="6" name="Slide Number Placeholder 5"/>
          <p:cNvSpPr>
            <a:spLocks noGrp="1"/>
          </p:cNvSpPr>
          <p:nvPr>
            <p:ph type="sldNum" sz="quarter" idx="12"/>
          </p:nvPr>
        </p:nvSpPr>
        <p:spPr/>
        <p:txBody>
          <a:bodyPr/>
          <a:lstStyle/>
          <a:p>
            <a:fld id="{802006FE-6571-4354-8775-F8708372C227}" type="slidenum">
              <a:rPr lang="de-DE" smtClean="0"/>
              <a:t>‹Nr.›</a:t>
            </a:fld>
            <a:endParaRPr lang="de-DE" dirty="0"/>
          </a:p>
        </p:txBody>
      </p:sp>
    </p:spTree>
    <p:extLst>
      <p:ext uri="{BB962C8B-B14F-4D97-AF65-F5344CB8AC3E}">
        <p14:creationId xmlns:p14="http://schemas.microsoft.com/office/powerpoint/2010/main" val="1585409304"/>
      </p:ext>
    </p:extLst>
  </p:cSld>
  <p:clrMapOvr>
    <a:masterClrMapping/>
  </p:clrMapOvr>
  <p:transition spd="slow">
    <p:wip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a:xfrm>
            <a:off x="628650" y="478579"/>
            <a:ext cx="7886700" cy="524809"/>
          </a:xfrm>
        </p:spPr>
        <p:txBody>
          <a:bodyPr/>
          <a:lstStyle>
            <a:lvl1pPr>
              <a:defRPr sz="2400" baseline="0">
                <a:latin typeface="Metropolis Light" pitchFamily="2" charset="77"/>
              </a:defRPr>
            </a:lvl1pPr>
          </a:lstStyle>
          <a:p>
            <a:r>
              <a:rPr lang="de-DE" dirty="0"/>
              <a:t>Mastertitelformat bearbeiten</a:t>
            </a:r>
            <a:endParaRPr lang="en-US" dirty="0"/>
          </a:p>
        </p:txBody>
      </p:sp>
      <p:sp>
        <p:nvSpPr>
          <p:cNvPr id="3" name="Content Placeholder 2"/>
          <p:cNvSpPr>
            <a:spLocks noGrp="1"/>
          </p:cNvSpPr>
          <p:nvPr>
            <p:ph idx="1"/>
          </p:nvPr>
        </p:nvSpPr>
        <p:spPr>
          <a:xfrm>
            <a:off x="628650" y="1203767"/>
            <a:ext cx="7886700" cy="3428956"/>
          </a:xfrm>
        </p:spPr>
        <p:txBody>
          <a:bodyPr/>
          <a:lstStyle>
            <a:lvl1pPr>
              <a:defRPr sz="1800" b="0" i="0">
                <a:latin typeface="Metropolis Light" pitchFamily="2" charset="77"/>
              </a:defRPr>
            </a:lvl1pPr>
            <a:lvl2pPr>
              <a:defRPr sz="1800" b="0" i="0">
                <a:latin typeface="Metropolis Light" pitchFamily="2" charset="77"/>
              </a:defRPr>
            </a:lvl2pPr>
            <a:lvl3pPr>
              <a:defRPr sz="1800" b="0" i="0">
                <a:latin typeface="Metropolis Light" pitchFamily="2" charset="77"/>
              </a:defRPr>
            </a:lvl3pPr>
            <a:lvl4pPr>
              <a:defRPr sz="1800" b="0" i="0">
                <a:latin typeface="Metropolis Light" pitchFamily="2" charset="77"/>
              </a:defRPr>
            </a:lvl4pPr>
            <a:lvl5pPr>
              <a:defRPr sz="1800" b="0" i="0">
                <a:latin typeface="Metropolis Light" pitchFamily="2" charset="77"/>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4" name="Date Placeholder 3"/>
          <p:cNvSpPr>
            <a:spLocks noGrp="1"/>
          </p:cNvSpPr>
          <p:nvPr>
            <p:ph type="dt" sz="half" idx="10"/>
          </p:nvPr>
        </p:nvSpPr>
        <p:spPr/>
        <p:txBody>
          <a:bodyPr/>
          <a:lstStyle/>
          <a:p>
            <a:r>
              <a:rPr lang="de-DE"/>
              <a:t>Unternehmenspräsentation 2026</a:t>
            </a:r>
            <a:endParaRPr lang="de-DE" dirty="0"/>
          </a:p>
        </p:txBody>
      </p:sp>
      <p:sp>
        <p:nvSpPr>
          <p:cNvPr id="5" name="Footer Placeholder 4"/>
          <p:cNvSpPr>
            <a:spLocks noGrp="1"/>
          </p:cNvSpPr>
          <p:nvPr>
            <p:ph type="ftr" sz="quarter" idx="11"/>
          </p:nvPr>
        </p:nvSpPr>
        <p:spPr/>
        <p:txBody>
          <a:bodyPr/>
          <a:lstStyle/>
          <a:p>
            <a:endParaRPr lang="de-DE" dirty="0"/>
          </a:p>
        </p:txBody>
      </p:sp>
      <p:sp>
        <p:nvSpPr>
          <p:cNvPr id="6" name="Slide Number Placeholder 5"/>
          <p:cNvSpPr>
            <a:spLocks noGrp="1"/>
          </p:cNvSpPr>
          <p:nvPr>
            <p:ph type="sldNum" sz="quarter" idx="12"/>
          </p:nvPr>
        </p:nvSpPr>
        <p:spPr/>
        <p:txBody>
          <a:bodyPr/>
          <a:lstStyle/>
          <a:p>
            <a:fld id="{802006FE-6571-4354-8775-F8708372C227}" type="slidenum">
              <a:rPr lang="de-DE" smtClean="0"/>
              <a:t>‹Nr.›</a:t>
            </a:fld>
            <a:endParaRPr lang="de-DE" dirty="0"/>
          </a:p>
        </p:txBody>
      </p:sp>
      <p:cxnSp>
        <p:nvCxnSpPr>
          <p:cNvPr id="8" name="Gerade Verbindung 7">
            <a:extLst>
              <a:ext uri="{FF2B5EF4-FFF2-40B4-BE49-F238E27FC236}">
                <a16:creationId xmlns:a16="http://schemas.microsoft.com/office/drawing/2014/main" id="{4CBB3128-CBB3-6C4F-8893-E21BCD0B896F}"/>
              </a:ext>
            </a:extLst>
          </p:cNvPr>
          <p:cNvCxnSpPr/>
          <p:nvPr userDrawn="1"/>
        </p:nvCxnSpPr>
        <p:spPr>
          <a:xfrm>
            <a:off x="628650" y="1011357"/>
            <a:ext cx="7886700" cy="0"/>
          </a:xfrm>
          <a:prstGeom prst="line">
            <a:avLst/>
          </a:prstGeom>
          <a:ln>
            <a:solidFill>
              <a:srgbClr val="A6161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45692715"/>
      </p:ext>
    </p:extLst>
  </p:cSld>
  <p:clrMapOvr>
    <a:masterClrMapping/>
  </p:clrMapOvr>
  <p:transition spd="slow">
    <p:wipe/>
  </p:transition>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pic>
        <p:nvPicPr>
          <p:cNvPr id="10" name="Grafik 9" descr="Ein Bild, das computer, sitzend, Computer, Front enthält.&#10;&#10;Automatisch generierte Beschreibung">
            <a:extLst>
              <a:ext uri="{FF2B5EF4-FFF2-40B4-BE49-F238E27FC236}">
                <a16:creationId xmlns:a16="http://schemas.microsoft.com/office/drawing/2014/main" id="{5577461A-D8A1-1A41-A8A3-C3FF740F85C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4503" y="0"/>
            <a:ext cx="9248504" cy="5143500"/>
          </a:xfrm>
          <a:prstGeom prst="rect">
            <a:avLst/>
          </a:prstGeom>
          <a:ln>
            <a:noFill/>
          </a:ln>
        </p:spPr>
      </p:pic>
      <p:sp>
        <p:nvSpPr>
          <p:cNvPr id="2" name="Title 1"/>
          <p:cNvSpPr>
            <a:spLocks noGrp="1"/>
          </p:cNvSpPr>
          <p:nvPr>
            <p:ph type="title"/>
          </p:nvPr>
        </p:nvSpPr>
        <p:spPr>
          <a:xfrm>
            <a:off x="623888" y="1282304"/>
            <a:ext cx="7886700" cy="2139553"/>
          </a:xfrm>
        </p:spPr>
        <p:txBody>
          <a:bodyPr anchor="b"/>
          <a:lstStyle>
            <a:lvl1pPr>
              <a:defRPr sz="3200" b="0" i="0">
                <a:solidFill>
                  <a:schemeClr val="bg1"/>
                </a:solidFill>
                <a:latin typeface="Metropolis Medium" pitchFamily="2" charset="77"/>
              </a:defRPr>
            </a:lvl1pPr>
          </a:lstStyle>
          <a:p>
            <a:r>
              <a:rPr lang="de-DE" dirty="0"/>
              <a:t>Mastertitelformat bearbeiten</a:t>
            </a:r>
            <a:endParaRPr lang="en-US" dirty="0"/>
          </a:p>
        </p:txBody>
      </p:sp>
      <p:sp>
        <p:nvSpPr>
          <p:cNvPr id="3" name="Text Placeholder 2"/>
          <p:cNvSpPr>
            <a:spLocks noGrp="1"/>
          </p:cNvSpPr>
          <p:nvPr>
            <p:ph type="body" idx="1"/>
          </p:nvPr>
        </p:nvSpPr>
        <p:spPr>
          <a:xfrm>
            <a:off x="623888" y="3442098"/>
            <a:ext cx="7886700" cy="1125140"/>
          </a:xfrm>
        </p:spPr>
        <p:txBody>
          <a:bodyPr/>
          <a:lstStyle>
            <a:lvl1pPr marL="0" indent="0">
              <a:buNone/>
              <a:defRPr sz="1800" b="0" i="0">
                <a:solidFill>
                  <a:schemeClr val="bg1"/>
                </a:solidFill>
                <a:latin typeface="Metropolis Medium" pitchFamily="2" charset="77"/>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de-DE" dirty="0"/>
              <a:t>Mastertextformat bearbeiten</a:t>
            </a:r>
          </a:p>
        </p:txBody>
      </p:sp>
      <p:sp>
        <p:nvSpPr>
          <p:cNvPr id="4" name="Date Placeholder 3"/>
          <p:cNvSpPr>
            <a:spLocks noGrp="1"/>
          </p:cNvSpPr>
          <p:nvPr>
            <p:ph type="dt" sz="half" idx="10"/>
          </p:nvPr>
        </p:nvSpPr>
        <p:spPr/>
        <p:txBody>
          <a:bodyPr/>
          <a:lstStyle/>
          <a:p>
            <a:r>
              <a:rPr lang="de-DE"/>
              <a:t>Unternehmenspräsentation 2026</a:t>
            </a:r>
            <a:endParaRPr lang="de-DE" dirty="0"/>
          </a:p>
        </p:txBody>
      </p:sp>
      <p:sp>
        <p:nvSpPr>
          <p:cNvPr id="5" name="Footer Placeholder 4"/>
          <p:cNvSpPr>
            <a:spLocks noGrp="1"/>
          </p:cNvSpPr>
          <p:nvPr>
            <p:ph type="ftr" sz="quarter" idx="11"/>
          </p:nvPr>
        </p:nvSpPr>
        <p:spPr/>
        <p:txBody>
          <a:bodyPr/>
          <a:lstStyle/>
          <a:p>
            <a:endParaRPr lang="de-DE" dirty="0"/>
          </a:p>
        </p:txBody>
      </p:sp>
      <p:sp>
        <p:nvSpPr>
          <p:cNvPr id="6" name="Slide Number Placeholder 5"/>
          <p:cNvSpPr>
            <a:spLocks noGrp="1"/>
          </p:cNvSpPr>
          <p:nvPr>
            <p:ph type="sldNum" sz="quarter" idx="12"/>
          </p:nvPr>
        </p:nvSpPr>
        <p:spPr/>
        <p:txBody>
          <a:bodyPr/>
          <a:lstStyle/>
          <a:p>
            <a:fld id="{802006FE-6571-4354-8775-F8708372C227}" type="slidenum">
              <a:rPr lang="de-DE" smtClean="0"/>
              <a:t>‹Nr.›</a:t>
            </a:fld>
            <a:endParaRPr lang="de-DE" dirty="0"/>
          </a:p>
        </p:txBody>
      </p:sp>
    </p:spTree>
    <p:extLst>
      <p:ext uri="{BB962C8B-B14F-4D97-AF65-F5344CB8AC3E}">
        <p14:creationId xmlns:p14="http://schemas.microsoft.com/office/powerpoint/2010/main" val="2445715645"/>
      </p:ext>
    </p:extLst>
  </p:cSld>
  <p:clrMapOvr>
    <a:masterClrMapping/>
  </p:clrMapOvr>
  <p:transition spd="slow">
    <p:wipe/>
  </p:transition>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sz="half" idx="1"/>
          </p:nvPr>
        </p:nvSpPr>
        <p:spPr>
          <a:xfrm>
            <a:off x="628650" y="1369219"/>
            <a:ext cx="3886200" cy="3263504"/>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4629150" y="1369219"/>
            <a:ext cx="3886200" cy="3263504"/>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r>
              <a:rPr lang="de-DE"/>
              <a:t>Unternehmenspräsentation 2026</a:t>
            </a:r>
            <a:endParaRPr lang="de-DE" dirty="0"/>
          </a:p>
        </p:txBody>
      </p:sp>
      <p:sp>
        <p:nvSpPr>
          <p:cNvPr id="6" name="Footer Placeholder 5"/>
          <p:cNvSpPr>
            <a:spLocks noGrp="1"/>
          </p:cNvSpPr>
          <p:nvPr>
            <p:ph type="ftr" sz="quarter" idx="11"/>
          </p:nvPr>
        </p:nvSpPr>
        <p:spPr/>
        <p:txBody>
          <a:bodyPr/>
          <a:lstStyle/>
          <a:p>
            <a:endParaRPr lang="de-DE" dirty="0"/>
          </a:p>
        </p:txBody>
      </p:sp>
      <p:sp>
        <p:nvSpPr>
          <p:cNvPr id="7" name="Slide Number Placeholder 6"/>
          <p:cNvSpPr>
            <a:spLocks noGrp="1"/>
          </p:cNvSpPr>
          <p:nvPr>
            <p:ph type="sldNum" sz="quarter" idx="12"/>
          </p:nvPr>
        </p:nvSpPr>
        <p:spPr/>
        <p:txBody>
          <a:bodyPr/>
          <a:lstStyle/>
          <a:p>
            <a:fld id="{802006FE-6571-4354-8775-F8708372C227}" type="slidenum">
              <a:rPr lang="de-DE" smtClean="0"/>
              <a:t>‹Nr.›</a:t>
            </a:fld>
            <a:endParaRPr lang="de-DE" dirty="0"/>
          </a:p>
        </p:txBody>
      </p:sp>
    </p:spTree>
    <p:extLst>
      <p:ext uri="{BB962C8B-B14F-4D97-AF65-F5344CB8AC3E}">
        <p14:creationId xmlns:p14="http://schemas.microsoft.com/office/powerpoint/2010/main" val="627843532"/>
      </p:ext>
    </p:extLst>
  </p:cSld>
  <p:clrMapOvr>
    <a:masterClrMapping/>
  </p:clrMapOvr>
  <p:transition spd="slow">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de-DE"/>
              <a:t>Mastertitelformat bearbeiten</a:t>
            </a:r>
            <a:endParaRPr lang="en-US" dirty="0"/>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de-DE"/>
              <a:t>Mastertextformat bearbeiten</a:t>
            </a:r>
          </a:p>
        </p:txBody>
      </p:sp>
      <p:sp>
        <p:nvSpPr>
          <p:cNvPr id="4" name="Content Placeholder 3"/>
          <p:cNvSpPr>
            <a:spLocks noGrp="1"/>
          </p:cNvSpPr>
          <p:nvPr>
            <p:ph sz="half" idx="2"/>
          </p:nvPr>
        </p:nvSpPr>
        <p:spPr>
          <a:xfrm>
            <a:off x="629842" y="1878806"/>
            <a:ext cx="3868340" cy="2763441"/>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de-DE"/>
              <a:t>Mastertextformat bearbeiten</a:t>
            </a:r>
          </a:p>
        </p:txBody>
      </p:sp>
      <p:sp>
        <p:nvSpPr>
          <p:cNvPr id="6" name="Content Placeholder 5"/>
          <p:cNvSpPr>
            <a:spLocks noGrp="1"/>
          </p:cNvSpPr>
          <p:nvPr>
            <p:ph sz="quarter" idx="4"/>
          </p:nvPr>
        </p:nvSpPr>
        <p:spPr>
          <a:xfrm>
            <a:off x="4629150" y="1878806"/>
            <a:ext cx="3887391" cy="2763441"/>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r>
              <a:rPr lang="de-DE"/>
              <a:t>Unternehmenspräsentation 2026</a:t>
            </a:r>
            <a:endParaRPr lang="de-DE" dirty="0"/>
          </a:p>
        </p:txBody>
      </p:sp>
      <p:sp>
        <p:nvSpPr>
          <p:cNvPr id="8" name="Footer Placeholder 7"/>
          <p:cNvSpPr>
            <a:spLocks noGrp="1"/>
          </p:cNvSpPr>
          <p:nvPr>
            <p:ph type="ftr" sz="quarter" idx="11"/>
          </p:nvPr>
        </p:nvSpPr>
        <p:spPr/>
        <p:txBody>
          <a:bodyPr/>
          <a:lstStyle/>
          <a:p>
            <a:endParaRPr lang="de-DE" dirty="0"/>
          </a:p>
        </p:txBody>
      </p:sp>
      <p:sp>
        <p:nvSpPr>
          <p:cNvPr id="9" name="Slide Number Placeholder 8"/>
          <p:cNvSpPr>
            <a:spLocks noGrp="1"/>
          </p:cNvSpPr>
          <p:nvPr>
            <p:ph type="sldNum" sz="quarter" idx="12"/>
          </p:nvPr>
        </p:nvSpPr>
        <p:spPr/>
        <p:txBody>
          <a:bodyPr/>
          <a:lstStyle/>
          <a:p>
            <a:fld id="{802006FE-6571-4354-8775-F8708372C227}" type="slidenum">
              <a:rPr lang="de-DE" smtClean="0"/>
              <a:t>‹Nr.›</a:t>
            </a:fld>
            <a:endParaRPr lang="de-DE" dirty="0"/>
          </a:p>
        </p:txBody>
      </p:sp>
    </p:spTree>
    <p:extLst>
      <p:ext uri="{BB962C8B-B14F-4D97-AF65-F5344CB8AC3E}">
        <p14:creationId xmlns:p14="http://schemas.microsoft.com/office/powerpoint/2010/main" val="2555142500"/>
      </p:ext>
    </p:extLst>
  </p:cSld>
  <p:clrMapOvr>
    <a:masterClrMapping/>
  </p:clrMapOvr>
  <p:transition spd="slow">
    <p:wip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r>
              <a:rPr lang="de-DE"/>
              <a:t>Unternehmenspräsentation 2026</a:t>
            </a:r>
            <a:endParaRPr lang="de-DE" dirty="0"/>
          </a:p>
        </p:txBody>
      </p:sp>
      <p:sp>
        <p:nvSpPr>
          <p:cNvPr id="4" name="Footer Placeholder 3"/>
          <p:cNvSpPr>
            <a:spLocks noGrp="1"/>
          </p:cNvSpPr>
          <p:nvPr>
            <p:ph type="ftr" sz="quarter" idx="11"/>
          </p:nvPr>
        </p:nvSpPr>
        <p:spPr/>
        <p:txBody>
          <a:bodyPr/>
          <a:lstStyle/>
          <a:p>
            <a:endParaRPr lang="de-DE" dirty="0"/>
          </a:p>
        </p:txBody>
      </p:sp>
      <p:sp>
        <p:nvSpPr>
          <p:cNvPr id="5" name="Slide Number Placeholder 4"/>
          <p:cNvSpPr>
            <a:spLocks noGrp="1"/>
          </p:cNvSpPr>
          <p:nvPr>
            <p:ph type="sldNum" sz="quarter" idx="12"/>
          </p:nvPr>
        </p:nvSpPr>
        <p:spPr/>
        <p:txBody>
          <a:bodyPr/>
          <a:lstStyle/>
          <a:p>
            <a:fld id="{802006FE-6571-4354-8775-F8708372C227}" type="slidenum">
              <a:rPr lang="de-DE" smtClean="0"/>
              <a:t>‹Nr.›</a:t>
            </a:fld>
            <a:endParaRPr lang="de-DE" dirty="0"/>
          </a:p>
        </p:txBody>
      </p:sp>
    </p:spTree>
    <p:extLst>
      <p:ext uri="{BB962C8B-B14F-4D97-AF65-F5344CB8AC3E}">
        <p14:creationId xmlns:p14="http://schemas.microsoft.com/office/powerpoint/2010/main" val="1066217901"/>
      </p:ext>
    </p:extLst>
  </p:cSld>
  <p:clrMapOvr>
    <a:masterClrMapping/>
  </p:clrMapOvr>
  <p:transition spd="slow">
    <p:wip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de-DE"/>
              <a:t>Unternehmenspräsentation 2026</a:t>
            </a:r>
            <a:endParaRPr lang="de-DE" dirty="0"/>
          </a:p>
        </p:txBody>
      </p:sp>
      <p:sp>
        <p:nvSpPr>
          <p:cNvPr id="3" name="Footer Placeholder 2"/>
          <p:cNvSpPr>
            <a:spLocks noGrp="1"/>
          </p:cNvSpPr>
          <p:nvPr>
            <p:ph type="ftr" sz="quarter" idx="11"/>
          </p:nvPr>
        </p:nvSpPr>
        <p:spPr/>
        <p:txBody>
          <a:bodyPr/>
          <a:lstStyle/>
          <a:p>
            <a:endParaRPr lang="de-DE" dirty="0"/>
          </a:p>
        </p:txBody>
      </p:sp>
      <p:sp>
        <p:nvSpPr>
          <p:cNvPr id="4" name="Slide Number Placeholder 3"/>
          <p:cNvSpPr>
            <a:spLocks noGrp="1"/>
          </p:cNvSpPr>
          <p:nvPr>
            <p:ph type="sldNum" sz="quarter" idx="12"/>
          </p:nvPr>
        </p:nvSpPr>
        <p:spPr/>
        <p:txBody>
          <a:bodyPr/>
          <a:lstStyle/>
          <a:p>
            <a:fld id="{802006FE-6571-4354-8775-F8708372C227}" type="slidenum">
              <a:rPr lang="de-DE" smtClean="0"/>
              <a:t>‹Nr.›</a:t>
            </a:fld>
            <a:endParaRPr lang="de-DE" dirty="0"/>
          </a:p>
        </p:txBody>
      </p:sp>
    </p:spTree>
    <p:extLst>
      <p:ext uri="{BB962C8B-B14F-4D97-AF65-F5344CB8AC3E}">
        <p14:creationId xmlns:p14="http://schemas.microsoft.com/office/powerpoint/2010/main" val="3012268408"/>
      </p:ext>
    </p:extLst>
  </p:cSld>
  <p:clrMapOvr>
    <a:masterClrMapping/>
  </p:clrMapOvr>
  <p:transition spd="slow">
    <p:wipe/>
  </p:transition>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de-DE"/>
              <a:t>Mastertitelformat bearbeiten</a:t>
            </a:r>
            <a:endParaRPr lang="en-US" dirty="0"/>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de-DE"/>
              <a:t>Mastertextformat bearbeiten</a:t>
            </a:r>
          </a:p>
        </p:txBody>
      </p:sp>
      <p:sp>
        <p:nvSpPr>
          <p:cNvPr id="5" name="Date Placeholder 4"/>
          <p:cNvSpPr>
            <a:spLocks noGrp="1"/>
          </p:cNvSpPr>
          <p:nvPr>
            <p:ph type="dt" sz="half" idx="10"/>
          </p:nvPr>
        </p:nvSpPr>
        <p:spPr/>
        <p:txBody>
          <a:bodyPr/>
          <a:lstStyle/>
          <a:p>
            <a:r>
              <a:rPr lang="de-DE"/>
              <a:t>Unternehmenspräsentation 2026</a:t>
            </a:r>
            <a:endParaRPr lang="de-DE" dirty="0"/>
          </a:p>
        </p:txBody>
      </p:sp>
      <p:sp>
        <p:nvSpPr>
          <p:cNvPr id="6" name="Footer Placeholder 5"/>
          <p:cNvSpPr>
            <a:spLocks noGrp="1"/>
          </p:cNvSpPr>
          <p:nvPr>
            <p:ph type="ftr" sz="quarter" idx="11"/>
          </p:nvPr>
        </p:nvSpPr>
        <p:spPr/>
        <p:txBody>
          <a:bodyPr/>
          <a:lstStyle/>
          <a:p>
            <a:endParaRPr lang="de-DE" dirty="0"/>
          </a:p>
        </p:txBody>
      </p:sp>
      <p:sp>
        <p:nvSpPr>
          <p:cNvPr id="7" name="Slide Number Placeholder 6"/>
          <p:cNvSpPr>
            <a:spLocks noGrp="1"/>
          </p:cNvSpPr>
          <p:nvPr>
            <p:ph type="sldNum" sz="quarter" idx="12"/>
          </p:nvPr>
        </p:nvSpPr>
        <p:spPr/>
        <p:txBody>
          <a:bodyPr/>
          <a:lstStyle/>
          <a:p>
            <a:fld id="{802006FE-6571-4354-8775-F8708372C227}" type="slidenum">
              <a:rPr lang="de-DE" smtClean="0"/>
              <a:t>‹Nr.›</a:t>
            </a:fld>
            <a:endParaRPr lang="de-DE" dirty="0"/>
          </a:p>
        </p:txBody>
      </p:sp>
    </p:spTree>
    <p:extLst>
      <p:ext uri="{BB962C8B-B14F-4D97-AF65-F5344CB8AC3E}">
        <p14:creationId xmlns:p14="http://schemas.microsoft.com/office/powerpoint/2010/main" val="570394961"/>
      </p:ext>
    </p:extLst>
  </p:cSld>
  <p:clrMapOvr>
    <a:masterClrMapping/>
  </p:clrMapOvr>
  <p:transition spd="slow">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de-DE"/>
              <a:t>Mastertitelformat bearbeiten</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de-DE" dirty="0"/>
              <a:t>Bild durch Klicken auf Symbol hinzufügen</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de-DE"/>
              <a:t>Mastertextformat bearbeiten</a:t>
            </a:r>
          </a:p>
        </p:txBody>
      </p:sp>
      <p:sp>
        <p:nvSpPr>
          <p:cNvPr id="5" name="Date Placeholder 4"/>
          <p:cNvSpPr>
            <a:spLocks noGrp="1"/>
          </p:cNvSpPr>
          <p:nvPr>
            <p:ph type="dt" sz="half" idx="10"/>
          </p:nvPr>
        </p:nvSpPr>
        <p:spPr/>
        <p:txBody>
          <a:bodyPr/>
          <a:lstStyle/>
          <a:p>
            <a:r>
              <a:rPr lang="de-DE"/>
              <a:t>Unternehmenspräsentation 2026</a:t>
            </a:r>
            <a:endParaRPr lang="de-DE" dirty="0"/>
          </a:p>
        </p:txBody>
      </p:sp>
      <p:sp>
        <p:nvSpPr>
          <p:cNvPr id="6" name="Footer Placeholder 5"/>
          <p:cNvSpPr>
            <a:spLocks noGrp="1"/>
          </p:cNvSpPr>
          <p:nvPr>
            <p:ph type="ftr" sz="quarter" idx="11"/>
          </p:nvPr>
        </p:nvSpPr>
        <p:spPr/>
        <p:txBody>
          <a:bodyPr/>
          <a:lstStyle/>
          <a:p>
            <a:endParaRPr lang="de-DE" dirty="0"/>
          </a:p>
        </p:txBody>
      </p:sp>
      <p:sp>
        <p:nvSpPr>
          <p:cNvPr id="7" name="Slide Number Placeholder 6"/>
          <p:cNvSpPr>
            <a:spLocks noGrp="1"/>
          </p:cNvSpPr>
          <p:nvPr>
            <p:ph type="sldNum" sz="quarter" idx="12"/>
          </p:nvPr>
        </p:nvSpPr>
        <p:spPr/>
        <p:txBody>
          <a:bodyPr/>
          <a:lstStyle/>
          <a:p>
            <a:fld id="{802006FE-6571-4354-8775-F8708372C227}" type="slidenum">
              <a:rPr lang="de-DE" smtClean="0"/>
              <a:t>‹Nr.›</a:t>
            </a:fld>
            <a:endParaRPr lang="de-DE" dirty="0"/>
          </a:p>
        </p:txBody>
      </p:sp>
    </p:spTree>
    <p:extLst>
      <p:ext uri="{BB962C8B-B14F-4D97-AF65-F5344CB8AC3E}">
        <p14:creationId xmlns:p14="http://schemas.microsoft.com/office/powerpoint/2010/main" val="3447459104"/>
      </p:ext>
    </p:extLst>
  </p:cSld>
  <p:clrMapOvr>
    <a:masterClrMapping/>
  </p:clrMapOvr>
  <p:transition spd="slow">
    <p:wip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Grafik 6">
            <a:extLst>
              <a:ext uri="{FF2B5EF4-FFF2-40B4-BE49-F238E27FC236}">
                <a16:creationId xmlns:a16="http://schemas.microsoft.com/office/drawing/2014/main" id="{1E245610-F837-694E-9E55-22CCF997CD73}"/>
              </a:ext>
            </a:extLst>
          </p:cNvPr>
          <p:cNvPicPr>
            <a:picLocks noChangeAspect="1"/>
          </p:cNvPicPr>
          <p:nvPr userDrawn="1"/>
        </p:nvPicPr>
        <p:blipFill rotWithShape="1">
          <a:blip r:embed="rId13" cstate="screen">
            <a:extLst>
              <a:ext uri="{28A0092B-C50C-407E-A947-70E740481C1C}">
                <a14:useLocalDpi xmlns:a14="http://schemas.microsoft.com/office/drawing/2010/main"/>
              </a:ext>
            </a:extLst>
          </a:blip>
          <a:srcRect/>
          <a:stretch/>
        </p:blipFill>
        <p:spPr>
          <a:xfrm>
            <a:off x="-1" y="0"/>
            <a:ext cx="9144001" cy="5143500"/>
          </a:xfrm>
          <a:prstGeom prst="rect">
            <a:avLst/>
          </a:prstGeom>
        </p:spPr>
      </p:pic>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de-DE"/>
              <a:t>Mastertitelformat bearbeiten</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r>
              <a:rPr lang="de-DE"/>
              <a:t>Unternehmenspräsentation 2026</a:t>
            </a:r>
            <a:endParaRPr lang="de-DE" dirty="0"/>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de-DE" dirty="0"/>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802006FE-6571-4354-8775-F8708372C227}" type="slidenum">
              <a:rPr lang="de-DE" smtClean="0"/>
              <a:t>‹Nr.›</a:t>
            </a:fld>
            <a:endParaRPr lang="de-DE" dirty="0"/>
          </a:p>
        </p:txBody>
      </p:sp>
      <p:pic>
        <p:nvPicPr>
          <p:cNvPr id="10" name="Grafik 9" descr="Ein Bild, das Text, ClipArt enthält.&#10;&#10;Automatisch generierte Beschreibung">
            <a:extLst>
              <a:ext uri="{FF2B5EF4-FFF2-40B4-BE49-F238E27FC236}">
                <a16:creationId xmlns:a16="http://schemas.microsoft.com/office/drawing/2014/main" id="{533F19B1-A987-ED49-85A9-575A0B5DF31F}"/>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6852186" y="137211"/>
            <a:ext cx="1665552" cy="223065"/>
          </a:xfrm>
          <a:prstGeom prst="rect">
            <a:avLst/>
          </a:prstGeom>
        </p:spPr>
      </p:pic>
    </p:spTree>
    <p:extLst>
      <p:ext uri="{BB962C8B-B14F-4D97-AF65-F5344CB8AC3E}">
        <p14:creationId xmlns:p14="http://schemas.microsoft.com/office/powerpoint/2010/main" val="241403268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p:wipe/>
  </p:transition>
  <p:hf hdr="0" ftr="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6BAE735-D1E0-B800-7086-700A5551F50E}"/>
              </a:ext>
            </a:extLst>
          </p:cNvPr>
          <p:cNvSpPr>
            <a:spLocks noGrp="1"/>
          </p:cNvSpPr>
          <p:nvPr>
            <p:ph type="title"/>
          </p:nvPr>
        </p:nvSpPr>
        <p:spPr/>
        <p:txBody>
          <a:bodyPr>
            <a:normAutofit/>
          </a:bodyPr>
          <a:lstStyle/>
          <a:p>
            <a:pPr>
              <a:tabLst>
                <a:tab pos="398463" algn="l"/>
              </a:tabLst>
            </a:pPr>
            <a:r>
              <a:rPr lang="de-DE" dirty="0"/>
              <a:t>Unternehmenspräsentation</a:t>
            </a:r>
            <a:br>
              <a:rPr lang="de-DE" dirty="0"/>
            </a:br>
            <a:r>
              <a:rPr lang="de-DE" dirty="0" err="1"/>
              <a:t>Medicalculis</a:t>
            </a:r>
            <a:r>
              <a:rPr lang="de-DE" dirty="0"/>
              <a:t> GmbH</a:t>
            </a:r>
            <a:br>
              <a:rPr lang="de-DE" dirty="0"/>
            </a:br>
            <a:endParaRPr lang="en-GB" dirty="0"/>
          </a:p>
        </p:txBody>
      </p:sp>
      <p:sp>
        <p:nvSpPr>
          <p:cNvPr id="3" name="Textplatzhalter 2">
            <a:extLst>
              <a:ext uri="{FF2B5EF4-FFF2-40B4-BE49-F238E27FC236}">
                <a16:creationId xmlns:a16="http://schemas.microsoft.com/office/drawing/2014/main" id="{0BE8429C-68B7-C54D-4360-B27A9FDB8744}"/>
              </a:ext>
            </a:extLst>
          </p:cNvPr>
          <p:cNvSpPr>
            <a:spLocks noGrp="1"/>
          </p:cNvSpPr>
          <p:nvPr>
            <p:ph type="body" idx="1"/>
          </p:nvPr>
        </p:nvSpPr>
        <p:spPr/>
        <p:txBody>
          <a:bodyPr>
            <a:normAutofit/>
          </a:bodyPr>
          <a:lstStyle/>
          <a:p>
            <a:r>
              <a:rPr lang="de-DE" dirty="0"/>
              <a:t>Lösungen, damit unser Gesundheitssystem weniger </a:t>
            </a:r>
            <a:br>
              <a:rPr lang="de-DE" dirty="0"/>
            </a:br>
            <a:r>
              <a:rPr lang="de-DE" dirty="0"/>
              <a:t>bürokratisch, effizienter und zukunftssicher wird. </a:t>
            </a:r>
            <a:endParaRPr lang="en-GB" dirty="0"/>
          </a:p>
        </p:txBody>
      </p:sp>
      <p:sp>
        <p:nvSpPr>
          <p:cNvPr id="5" name="Foliennummernplatzhalter 4">
            <a:extLst>
              <a:ext uri="{FF2B5EF4-FFF2-40B4-BE49-F238E27FC236}">
                <a16:creationId xmlns:a16="http://schemas.microsoft.com/office/drawing/2014/main" id="{31E07C00-22C4-5A98-DB64-9CED20364103}"/>
              </a:ext>
            </a:extLst>
          </p:cNvPr>
          <p:cNvSpPr>
            <a:spLocks noGrp="1"/>
          </p:cNvSpPr>
          <p:nvPr>
            <p:ph type="sldNum" sz="quarter" idx="12"/>
          </p:nvPr>
        </p:nvSpPr>
        <p:spPr/>
        <p:txBody>
          <a:bodyPr/>
          <a:lstStyle/>
          <a:p>
            <a:fld id="{802006FE-6571-4354-8775-F8708372C227}" type="slidenum">
              <a:rPr lang="de-DE" smtClean="0"/>
              <a:t>1</a:t>
            </a:fld>
            <a:endParaRPr lang="de-DE" dirty="0"/>
          </a:p>
        </p:txBody>
      </p:sp>
    </p:spTree>
    <p:extLst>
      <p:ext uri="{BB962C8B-B14F-4D97-AF65-F5344CB8AC3E}">
        <p14:creationId xmlns:p14="http://schemas.microsoft.com/office/powerpoint/2010/main" val="3877713202"/>
      </p:ext>
    </p:extLst>
  </p:cSld>
  <p:clrMapOvr>
    <a:masterClrMapping/>
  </p:clrMapOvr>
  <p:transition spd="slow">
    <p:wip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F59EDCA5-2698-1725-8D41-51287AD2FD4E}"/>
              </a:ext>
            </a:extLst>
          </p:cNvPr>
          <p:cNvSpPr>
            <a:spLocks noGrp="1"/>
          </p:cNvSpPr>
          <p:nvPr>
            <p:ph type="title"/>
          </p:nvPr>
        </p:nvSpPr>
        <p:spPr/>
        <p:txBody>
          <a:bodyPr/>
          <a:lstStyle/>
          <a:p>
            <a:r>
              <a:rPr lang="de-DE" dirty="0"/>
              <a:t>Mehr Zeit mit dem Arzt und zügige Kostenerstattung</a:t>
            </a:r>
            <a:endParaRPr lang="de-CH" dirty="0"/>
          </a:p>
        </p:txBody>
      </p:sp>
      <p:sp>
        <p:nvSpPr>
          <p:cNvPr id="7" name="Inhaltsplatzhalter 6">
            <a:extLst>
              <a:ext uri="{FF2B5EF4-FFF2-40B4-BE49-F238E27FC236}">
                <a16:creationId xmlns:a16="http://schemas.microsoft.com/office/drawing/2014/main" id="{5C9AE661-5527-0062-3E7A-11D04279FB87}"/>
              </a:ext>
            </a:extLst>
          </p:cNvPr>
          <p:cNvSpPr>
            <a:spLocks noGrp="1"/>
          </p:cNvSpPr>
          <p:nvPr>
            <p:ph idx="1"/>
          </p:nvPr>
        </p:nvSpPr>
        <p:spPr>
          <a:xfrm>
            <a:off x="3887390" y="740569"/>
            <a:ext cx="5256610" cy="3655219"/>
          </a:xfrm>
        </p:spPr>
        <p:txBody>
          <a:bodyPr>
            <a:normAutofit/>
          </a:bodyPr>
          <a:lstStyle/>
          <a:p>
            <a:pPr marL="0" indent="0">
              <a:lnSpc>
                <a:spcPct val="100000"/>
              </a:lnSpc>
              <a:buNone/>
            </a:pPr>
            <a:r>
              <a:rPr lang="de-DE" sz="1200" dirty="0"/>
              <a:t>Die Systeme von </a:t>
            </a:r>
            <a:r>
              <a:rPr lang="de-DE" sz="1200" dirty="0" err="1"/>
              <a:t>Medicalculis</a:t>
            </a:r>
            <a:r>
              <a:rPr lang="de-DE" sz="1200" dirty="0"/>
              <a:t> erlauben es Ärzten, ihre Abrechnungen schneller und einfacher zu erstellen und ihren Patienten bzw. deren Versicherungen zu senden. Sie entsprechen sicher den Anforderungen und können umgehend bearbeitet und erstattet werden. Das verbessert </a:t>
            </a:r>
            <a:r>
              <a:rPr lang="de-DE" sz="1200" dirty="0" err="1"/>
              <a:t>Medicalculis</a:t>
            </a:r>
            <a:r>
              <a:rPr lang="de-DE" sz="1200" dirty="0"/>
              <a:t> damit für Patienten:</a:t>
            </a:r>
            <a:endParaRPr lang="de-CH" sz="1200" dirty="0"/>
          </a:p>
          <a:p>
            <a:pPr>
              <a:lnSpc>
                <a:spcPct val="100000"/>
              </a:lnSpc>
            </a:pPr>
            <a:r>
              <a:rPr lang="de-DE" sz="1200" b="1" dirty="0"/>
              <a:t>Ärzte mit mehr Zeit: </a:t>
            </a:r>
            <a:r>
              <a:rPr lang="de-DE" sz="1200" dirty="0" err="1"/>
              <a:t>Medicalculis</a:t>
            </a:r>
            <a:r>
              <a:rPr lang="de-DE" sz="1200" dirty="0"/>
              <a:t> reduziert den bürokratischen Aufwand für Ärzte, so bleibt wieder mehr für ihre Patienten</a:t>
            </a:r>
          </a:p>
          <a:p>
            <a:pPr>
              <a:lnSpc>
                <a:spcPct val="100000"/>
              </a:lnSpc>
            </a:pPr>
            <a:r>
              <a:rPr lang="de-DE" sz="1200" b="1" dirty="0"/>
              <a:t>Transparente Abrechnung: </a:t>
            </a:r>
            <a:r>
              <a:rPr lang="de-DE" sz="1200" dirty="0"/>
              <a:t>Alle Leistungen sind präzise geordnet und klar aufgeschlüsselt, damit für alle Beteiligten leicht zu prüfen </a:t>
            </a:r>
          </a:p>
          <a:p>
            <a:pPr>
              <a:lnSpc>
                <a:spcPct val="100000"/>
              </a:lnSpc>
            </a:pPr>
            <a:r>
              <a:rPr lang="de-DE" sz="1200" b="1" dirty="0"/>
              <a:t>Weniger Nachfragen: </a:t>
            </a:r>
            <a:r>
              <a:rPr lang="de-DE" sz="1200" dirty="0"/>
              <a:t>Die Abrechnungen werden schon beim Erstellen automatisch geprüft, enthalten damit weniger Fehler</a:t>
            </a:r>
          </a:p>
          <a:p>
            <a:pPr>
              <a:lnSpc>
                <a:spcPct val="100000"/>
              </a:lnSpc>
            </a:pPr>
            <a:r>
              <a:rPr lang="de-DE" sz="1200" b="1" dirty="0"/>
              <a:t>Zügige Erstattungen: </a:t>
            </a:r>
            <a:r>
              <a:rPr lang="de-DE" sz="1200" dirty="0"/>
              <a:t>Die Versicherer haben mit Abrechnungen über </a:t>
            </a:r>
            <a:r>
              <a:rPr lang="de-DE" sz="1200" dirty="0" err="1"/>
              <a:t>Medicalculis</a:t>
            </a:r>
            <a:r>
              <a:rPr lang="de-DE" sz="1200" dirty="0"/>
              <a:t> weniger Aufwand und können sie schnell bearbeiten</a:t>
            </a:r>
          </a:p>
          <a:p>
            <a:pPr>
              <a:lnSpc>
                <a:spcPct val="100000"/>
              </a:lnSpc>
            </a:pPr>
            <a:r>
              <a:rPr lang="de-DE" sz="1200" b="1" dirty="0"/>
              <a:t>Zukunftssicher: </a:t>
            </a:r>
            <a:r>
              <a:rPr lang="de-DE" sz="1200" dirty="0" err="1"/>
              <a:t>Medicalculis</a:t>
            </a:r>
            <a:r>
              <a:rPr lang="de-DE" sz="1200" dirty="0"/>
              <a:t> trägt dazu bei, dass unser Gesundheitssystem leistungsfähig und bezahlbar bleibt</a:t>
            </a:r>
          </a:p>
          <a:p>
            <a:pPr marL="0" indent="0">
              <a:buNone/>
            </a:pPr>
            <a:endParaRPr lang="de-CH" sz="1700" dirty="0"/>
          </a:p>
          <a:p>
            <a:endParaRPr lang="de-CH" dirty="0"/>
          </a:p>
        </p:txBody>
      </p:sp>
      <p:sp>
        <p:nvSpPr>
          <p:cNvPr id="8" name="Textplatzhalter 7">
            <a:extLst>
              <a:ext uri="{FF2B5EF4-FFF2-40B4-BE49-F238E27FC236}">
                <a16:creationId xmlns:a16="http://schemas.microsoft.com/office/drawing/2014/main" id="{7376F415-DA5C-B380-B376-7DF4A7222821}"/>
              </a:ext>
            </a:extLst>
          </p:cNvPr>
          <p:cNvSpPr>
            <a:spLocks noGrp="1"/>
          </p:cNvSpPr>
          <p:nvPr>
            <p:ph type="body" sz="half" idx="2"/>
          </p:nvPr>
        </p:nvSpPr>
        <p:spPr>
          <a:xfrm>
            <a:off x="629841" y="1543050"/>
            <a:ext cx="3067952" cy="2858691"/>
          </a:xfrm>
        </p:spPr>
        <p:txBody>
          <a:bodyPr>
            <a:normAutofit/>
          </a:bodyPr>
          <a:lstStyle/>
          <a:p>
            <a:pPr>
              <a:lnSpc>
                <a:spcPct val="100000"/>
              </a:lnSpc>
            </a:pPr>
            <a:r>
              <a:rPr lang="de-DE" dirty="0"/>
              <a:t>Ärzte haben weniger Zeit für ihre Patienten, weil ihr administrativer Aufwand ständig zunimmt. Fehlerhafte Arztrechnungen können die Erstattung durch die Krankenversicherer verzögern. </a:t>
            </a:r>
          </a:p>
          <a:p>
            <a:pPr>
              <a:lnSpc>
                <a:spcPct val="100000"/>
              </a:lnSpc>
            </a:pPr>
            <a:r>
              <a:rPr lang="de-DE" b="1" dirty="0" err="1"/>
              <a:t>Medicalculis</a:t>
            </a:r>
            <a:r>
              <a:rPr lang="de-DE" b="1" dirty="0"/>
              <a:t> verschafft Patienten wieder mehr Zeit mit ihrem Arzt und sorgt für korrekte, für alle Beteiligten nachvollziehbare Abrechnungen. Damit braucht es weniger Nachfragen der Krankenversicherer, die Kostenerstattung erfolgt ohne unnötige Verzögerungen.</a:t>
            </a:r>
          </a:p>
          <a:p>
            <a:endParaRPr lang="de-CH" dirty="0"/>
          </a:p>
        </p:txBody>
      </p:sp>
      <p:sp>
        <p:nvSpPr>
          <p:cNvPr id="4" name="Datumsplatzhalter 3">
            <a:extLst>
              <a:ext uri="{FF2B5EF4-FFF2-40B4-BE49-F238E27FC236}">
                <a16:creationId xmlns:a16="http://schemas.microsoft.com/office/drawing/2014/main" id="{351C1310-D2DF-DC7D-1814-12E4ED498BEF}"/>
              </a:ext>
            </a:extLst>
          </p:cNvPr>
          <p:cNvSpPr>
            <a:spLocks noGrp="1"/>
          </p:cNvSpPr>
          <p:nvPr>
            <p:ph type="dt" sz="half" idx="10"/>
          </p:nvPr>
        </p:nvSpPr>
        <p:spPr/>
        <p:txBody>
          <a:bodyPr/>
          <a:lstStyle/>
          <a:p>
            <a:r>
              <a:rPr lang="de-DE"/>
              <a:t>Unternehmenspräsentation 2026</a:t>
            </a:r>
            <a:endParaRPr lang="de-DE" dirty="0"/>
          </a:p>
        </p:txBody>
      </p:sp>
      <p:sp>
        <p:nvSpPr>
          <p:cNvPr id="5" name="Foliennummernplatzhalter 4">
            <a:extLst>
              <a:ext uri="{FF2B5EF4-FFF2-40B4-BE49-F238E27FC236}">
                <a16:creationId xmlns:a16="http://schemas.microsoft.com/office/drawing/2014/main" id="{577FA656-47E2-4B65-0F14-59FE709EC6EA}"/>
              </a:ext>
            </a:extLst>
          </p:cNvPr>
          <p:cNvSpPr>
            <a:spLocks noGrp="1"/>
          </p:cNvSpPr>
          <p:nvPr>
            <p:ph type="sldNum" sz="quarter" idx="12"/>
          </p:nvPr>
        </p:nvSpPr>
        <p:spPr/>
        <p:txBody>
          <a:bodyPr/>
          <a:lstStyle/>
          <a:p>
            <a:fld id="{802006FE-6571-4354-8775-F8708372C227}" type="slidenum">
              <a:rPr lang="de-DE" smtClean="0"/>
              <a:t>10</a:t>
            </a:fld>
            <a:endParaRPr lang="de-DE" dirty="0"/>
          </a:p>
        </p:txBody>
      </p:sp>
    </p:spTree>
    <p:extLst>
      <p:ext uri="{BB962C8B-B14F-4D97-AF65-F5344CB8AC3E}">
        <p14:creationId xmlns:p14="http://schemas.microsoft.com/office/powerpoint/2010/main" val="3630250527"/>
      </p:ext>
    </p:extLst>
  </p:cSld>
  <p:clrMapOvr>
    <a:masterClrMapping/>
  </p:clrMapOvr>
  <p:transition spd="slow">
    <p:wip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362BF86-7BE1-3E6F-9544-C262F5EF7663}"/>
              </a:ext>
            </a:extLst>
          </p:cNvPr>
          <p:cNvSpPr>
            <a:spLocks noGrp="1"/>
          </p:cNvSpPr>
          <p:nvPr>
            <p:ph type="title"/>
          </p:nvPr>
        </p:nvSpPr>
        <p:spPr/>
        <p:txBody>
          <a:bodyPr/>
          <a:lstStyle/>
          <a:p>
            <a:r>
              <a:rPr lang="de-DE" dirty="0"/>
              <a:t>Das ist </a:t>
            </a:r>
            <a:r>
              <a:rPr lang="de-DE" dirty="0" err="1"/>
              <a:t>Medicalculis</a:t>
            </a:r>
            <a:r>
              <a:rPr lang="de-DE" dirty="0"/>
              <a:t> </a:t>
            </a:r>
            <a:endParaRPr lang="de-CH" dirty="0"/>
          </a:p>
        </p:txBody>
      </p:sp>
      <p:sp>
        <p:nvSpPr>
          <p:cNvPr id="3" name="Inhaltsplatzhalter 2">
            <a:extLst>
              <a:ext uri="{FF2B5EF4-FFF2-40B4-BE49-F238E27FC236}">
                <a16:creationId xmlns:a16="http://schemas.microsoft.com/office/drawing/2014/main" id="{69D62993-F62C-F554-6F7C-CF1F5FB8C701}"/>
              </a:ext>
            </a:extLst>
          </p:cNvPr>
          <p:cNvSpPr>
            <a:spLocks noGrp="1"/>
          </p:cNvSpPr>
          <p:nvPr>
            <p:ph idx="1"/>
          </p:nvPr>
        </p:nvSpPr>
        <p:spPr/>
        <p:txBody>
          <a:bodyPr>
            <a:normAutofit/>
          </a:bodyPr>
          <a:lstStyle/>
          <a:p>
            <a:pPr marL="0" indent="0">
              <a:lnSpc>
                <a:spcPct val="100000"/>
              </a:lnSpc>
              <a:buNone/>
            </a:pPr>
            <a:r>
              <a:rPr lang="de-DE" sz="1600" b="1" dirty="0"/>
              <a:t>Die </a:t>
            </a:r>
            <a:r>
              <a:rPr lang="de-DE" sz="1600" b="1" dirty="0" err="1"/>
              <a:t>Medicalculis</a:t>
            </a:r>
            <a:r>
              <a:rPr lang="de-DE" sz="1600" b="1" dirty="0"/>
              <a:t> GmbH mit Sitz in Zürich entwickelt und betreibt dynamische Kalkulations- und Abrechnungssysteme für Ärzte. Sie werden für die Berechnung und Verrechnung von ärztlichen Mehrleistungen im Bereich der Spitalzusatzversicherung (VVG) genutzt.</a:t>
            </a:r>
          </a:p>
          <a:p>
            <a:pPr marL="0" indent="0">
              <a:lnSpc>
                <a:spcPct val="100000"/>
              </a:lnSpc>
              <a:buNone/>
            </a:pPr>
            <a:r>
              <a:rPr lang="de-DE" sz="1600" dirty="0" err="1"/>
              <a:t>Medicalculis</a:t>
            </a:r>
            <a:r>
              <a:rPr lang="de-DE" sz="1600" dirty="0"/>
              <a:t> schafft dafür eine einheitliche, transparente und faire Basis, von der alle Beteiligten im Schweizer Gesundheitssystem profitieren: Krankenversicherer, Ärzte in Praxen und Spitälern sowie nicht zuletzt die Patienten. </a:t>
            </a:r>
          </a:p>
          <a:p>
            <a:pPr marL="0" indent="0">
              <a:lnSpc>
                <a:spcPct val="100000"/>
              </a:lnSpc>
              <a:buNone/>
            </a:pPr>
            <a:r>
              <a:rPr lang="de-DE" sz="1600" b="1" dirty="0"/>
              <a:t>Damit trägt </a:t>
            </a:r>
            <a:r>
              <a:rPr lang="de-DE" sz="1600" b="1" dirty="0" err="1"/>
              <a:t>Medicalculis</a:t>
            </a:r>
            <a:r>
              <a:rPr lang="de-DE" sz="1600" b="1" dirty="0"/>
              <a:t> dazu bei, dass unser Gesundheitssystem weniger bürokratisch, effizienter und zukunftssicher wird. An 18 Schweizer Klinikstandorten wird das </a:t>
            </a:r>
            <a:r>
              <a:rPr lang="de-DE" sz="1600" b="1" dirty="0" err="1"/>
              <a:t>Medicalculis</a:t>
            </a:r>
            <a:r>
              <a:rPr lang="de-DE" sz="1600" b="1" dirty="0"/>
              <a:t>-System bereits erfolgreich von rund 1800 Fachärzten angewendet.</a:t>
            </a:r>
          </a:p>
          <a:p>
            <a:endParaRPr lang="de-CH" dirty="0"/>
          </a:p>
        </p:txBody>
      </p:sp>
      <p:sp>
        <p:nvSpPr>
          <p:cNvPr id="4" name="Datumsplatzhalter 3">
            <a:extLst>
              <a:ext uri="{FF2B5EF4-FFF2-40B4-BE49-F238E27FC236}">
                <a16:creationId xmlns:a16="http://schemas.microsoft.com/office/drawing/2014/main" id="{E27B65BE-0534-87D5-865A-C1A5C7B045C7}"/>
              </a:ext>
            </a:extLst>
          </p:cNvPr>
          <p:cNvSpPr>
            <a:spLocks noGrp="1"/>
          </p:cNvSpPr>
          <p:nvPr>
            <p:ph type="dt" sz="half" idx="10"/>
          </p:nvPr>
        </p:nvSpPr>
        <p:spPr/>
        <p:txBody>
          <a:bodyPr/>
          <a:lstStyle/>
          <a:p>
            <a:r>
              <a:rPr lang="de-DE"/>
              <a:t>Unternehmenspräsentation 2026</a:t>
            </a:r>
            <a:endParaRPr lang="de-DE" dirty="0"/>
          </a:p>
        </p:txBody>
      </p:sp>
      <p:sp>
        <p:nvSpPr>
          <p:cNvPr id="5" name="Foliennummernplatzhalter 4">
            <a:extLst>
              <a:ext uri="{FF2B5EF4-FFF2-40B4-BE49-F238E27FC236}">
                <a16:creationId xmlns:a16="http://schemas.microsoft.com/office/drawing/2014/main" id="{DB201C58-746D-9546-B7A0-6B4678BDF0C3}"/>
              </a:ext>
            </a:extLst>
          </p:cNvPr>
          <p:cNvSpPr>
            <a:spLocks noGrp="1"/>
          </p:cNvSpPr>
          <p:nvPr>
            <p:ph type="sldNum" sz="quarter" idx="12"/>
          </p:nvPr>
        </p:nvSpPr>
        <p:spPr/>
        <p:txBody>
          <a:bodyPr/>
          <a:lstStyle/>
          <a:p>
            <a:fld id="{802006FE-6571-4354-8775-F8708372C227}" type="slidenum">
              <a:rPr lang="de-DE" smtClean="0"/>
              <a:t>2</a:t>
            </a:fld>
            <a:endParaRPr lang="de-DE" dirty="0"/>
          </a:p>
        </p:txBody>
      </p:sp>
    </p:spTree>
    <p:extLst>
      <p:ext uri="{BB962C8B-B14F-4D97-AF65-F5344CB8AC3E}">
        <p14:creationId xmlns:p14="http://schemas.microsoft.com/office/powerpoint/2010/main" val="2635668981"/>
      </p:ext>
    </p:extLst>
  </p:cSld>
  <p:clrMapOvr>
    <a:masterClrMapping/>
  </p:clrMapOvr>
  <p:transition spd="slow">
    <p:wip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BDF054A-EA90-4494-31E0-9C1C9B28F1A3}"/>
              </a:ext>
            </a:extLst>
          </p:cNvPr>
          <p:cNvSpPr>
            <a:spLocks noGrp="1"/>
          </p:cNvSpPr>
          <p:nvPr>
            <p:ph type="title"/>
          </p:nvPr>
        </p:nvSpPr>
        <p:spPr/>
        <p:txBody>
          <a:bodyPr/>
          <a:lstStyle/>
          <a:p>
            <a:r>
              <a:rPr lang="de-CH" dirty="0"/>
              <a:t>Mehr Effizienz und Transparenz</a:t>
            </a:r>
            <a:br>
              <a:rPr lang="de-CH" dirty="0"/>
            </a:br>
            <a:r>
              <a:rPr lang="de-CH" dirty="0"/>
              <a:t>im Gesundheitssystem</a:t>
            </a:r>
          </a:p>
        </p:txBody>
      </p:sp>
      <p:sp>
        <p:nvSpPr>
          <p:cNvPr id="3" name="Textplatzhalter 2">
            <a:extLst>
              <a:ext uri="{FF2B5EF4-FFF2-40B4-BE49-F238E27FC236}">
                <a16:creationId xmlns:a16="http://schemas.microsoft.com/office/drawing/2014/main" id="{27590FD5-E0F1-24AD-22F9-EAD0FF01C896}"/>
              </a:ext>
            </a:extLst>
          </p:cNvPr>
          <p:cNvSpPr>
            <a:spLocks noGrp="1"/>
          </p:cNvSpPr>
          <p:nvPr>
            <p:ph type="body" idx="1"/>
          </p:nvPr>
        </p:nvSpPr>
        <p:spPr/>
        <p:txBody>
          <a:bodyPr/>
          <a:lstStyle/>
          <a:p>
            <a:r>
              <a:rPr lang="de-CH" dirty="0"/>
              <a:t>Der </a:t>
            </a:r>
            <a:r>
              <a:rPr lang="de-DE" dirty="0" err="1"/>
              <a:t>Medicalculis</a:t>
            </a:r>
            <a:r>
              <a:rPr lang="de-CH" dirty="0"/>
              <a:t>-Nutzen für die Gesellschaft</a:t>
            </a:r>
          </a:p>
        </p:txBody>
      </p:sp>
      <p:sp>
        <p:nvSpPr>
          <p:cNvPr id="4" name="Datumsplatzhalter 3">
            <a:extLst>
              <a:ext uri="{FF2B5EF4-FFF2-40B4-BE49-F238E27FC236}">
                <a16:creationId xmlns:a16="http://schemas.microsoft.com/office/drawing/2014/main" id="{391E83E0-AAF1-444A-C907-4BCFB5A42E91}"/>
              </a:ext>
            </a:extLst>
          </p:cNvPr>
          <p:cNvSpPr>
            <a:spLocks noGrp="1"/>
          </p:cNvSpPr>
          <p:nvPr>
            <p:ph type="dt" sz="half" idx="10"/>
          </p:nvPr>
        </p:nvSpPr>
        <p:spPr/>
        <p:txBody>
          <a:bodyPr/>
          <a:lstStyle/>
          <a:p>
            <a:r>
              <a:rPr lang="de-DE"/>
              <a:t>Unternehmenspräsentation 2026</a:t>
            </a:r>
            <a:endParaRPr lang="de-DE" dirty="0"/>
          </a:p>
        </p:txBody>
      </p:sp>
      <p:sp>
        <p:nvSpPr>
          <p:cNvPr id="5" name="Foliennummernplatzhalter 4">
            <a:extLst>
              <a:ext uri="{FF2B5EF4-FFF2-40B4-BE49-F238E27FC236}">
                <a16:creationId xmlns:a16="http://schemas.microsoft.com/office/drawing/2014/main" id="{9247A256-5349-B36C-C66B-1A06ED348957}"/>
              </a:ext>
            </a:extLst>
          </p:cNvPr>
          <p:cNvSpPr>
            <a:spLocks noGrp="1"/>
          </p:cNvSpPr>
          <p:nvPr>
            <p:ph type="sldNum" sz="quarter" idx="12"/>
          </p:nvPr>
        </p:nvSpPr>
        <p:spPr/>
        <p:txBody>
          <a:bodyPr/>
          <a:lstStyle/>
          <a:p>
            <a:fld id="{802006FE-6571-4354-8775-F8708372C227}" type="slidenum">
              <a:rPr lang="de-DE" smtClean="0"/>
              <a:t>3</a:t>
            </a:fld>
            <a:endParaRPr lang="de-DE" dirty="0"/>
          </a:p>
        </p:txBody>
      </p:sp>
    </p:spTree>
    <p:extLst>
      <p:ext uri="{BB962C8B-B14F-4D97-AF65-F5344CB8AC3E}">
        <p14:creationId xmlns:p14="http://schemas.microsoft.com/office/powerpoint/2010/main" val="3564089093"/>
      </p:ext>
    </p:extLst>
  </p:cSld>
  <p:clrMapOvr>
    <a:masterClrMapping/>
  </p:clrMapOvr>
  <p:transition spd="slow">
    <p:wip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2F0EE70-BBE1-4CB3-D6A7-7642AE730773}"/>
              </a:ext>
            </a:extLst>
          </p:cNvPr>
          <p:cNvSpPr>
            <a:spLocks noGrp="1"/>
          </p:cNvSpPr>
          <p:nvPr>
            <p:ph type="title"/>
          </p:nvPr>
        </p:nvSpPr>
        <p:spPr/>
        <p:txBody>
          <a:bodyPr>
            <a:normAutofit/>
          </a:bodyPr>
          <a:lstStyle/>
          <a:p>
            <a:r>
              <a:rPr lang="de-CH" dirty="0"/>
              <a:t>Mehr Transparenz </a:t>
            </a:r>
            <a:br>
              <a:rPr lang="de-CH" dirty="0"/>
            </a:br>
            <a:r>
              <a:rPr lang="de-CH" dirty="0"/>
              <a:t>und Effizienz im Gesundheitssystem</a:t>
            </a:r>
          </a:p>
        </p:txBody>
      </p:sp>
      <p:sp>
        <p:nvSpPr>
          <p:cNvPr id="3" name="Inhaltsplatzhalter 2">
            <a:extLst>
              <a:ext uri="{FF2B5EF4-FFF2-40B4-BE49-F238E27FC236}">
                <a16:creationId xmlns:a16="http://schemas.microsoft.com/office/drawing/2014/main" id="{97DA4D67-D907-02C3-EE9E-1548066281E2}"/>
              </a:ext>
            </a:extLst>
          </p:cNvPr>
          <p:cNvSpPr>
            <a:spLocks noGrp="1"/>
          </p:cNvSpPr>
          <p:nvPr>
            <p:ph idx="1"/>
          </p:nvPr>
        </p:nvSpPr>
        <p:spPr>
          <a:xfrm>
            <a:off x="3887390" y="740569"/>
            <a:ext cx="5035546" cy="3655219"/>
          </a:xfrm>
        </p:spPr>
        <p:txBody>
          <a:bodyPr anchor="t">
            <a:noAutofit/>
          </a:bodyPr>
          <a:lstStyle/>
          <a:p>
            <a:pPr marL="0" indent="0">
              <a:lnSpc>
                <a:spcPct val="100000"/>
              </a:lnSpc>
              <a:buNone/>
            </a:pPr>
            <a:r>
              <a:rPr lang="de-DE" sz="1200" dirty="0"/>
              <a:t>Im System sind die Leistungskataloge von 43 ärztlichen Fachgebieten mit insgesamt 1’600 Positionen und Pauschalen hinterlegt. Diese Standardisierung beschleunigt Berechnung und Verrechnung und sorgt damit für schnelle, effiziente Bearbeitung. Das verbessert </a:t>
            </a:r>
            <a:r>
              <a:rPr lang="de-DE" sz="1200" dirty="0" err="1"/>
              <a:t>Medicalculis</a:t>
            </a:r>
            <a:r>
              <a:rPr lang="de-DE" sz="1200" dirty="0"/>
              <a:t> damit für die Gesellschaft:</a:t>
            </a:r>
            <a:endParaRPr lang="de-DE" sz="1200" b="1" dirty="0"/>
          </a:p>
          <a:p>
            <a:pPr>
              <a:lnSpc>
                <a:spcPct val="100000"/>
              </a:lnSpc>
            </a:pPr>
            <a:r>
              <a:rPr lang="de-DE" sz="1200" b="1" dirty="0"/>
              <a:t>Weniger Bürokratie: </a:t>
            </a:r>
            <a:r>
              <a:rPr lang="de-DE" sz="1200" dirty="0" err="1"/>
              <a:t>Medicalculis</a:t>
            </a:r>
            <a:r>
              <a:rPr lang="de-DE" sz="1200" dirty="0"/>
              <a:t> vereinfacht und automatisiert die Berechnung und Verrechnung von ärztlichen Leistungen</a:t>
            </a:r>
          </a:p>
          <a:p>
            <a:pPr>
              <a:lnSpc>
                <a:spcPct val="100000"/>
              </a:lnSpc>
            </a:pPr>
            <a:r>
              <a:rPr lang="de-DE" sz="1200" b="1" dirty="0"/>
              <a:t>Sorgt für Transparenz: </a:t>
            </a:r>
            <a:r>
              <a:rPr lang="de-DE" sz="1200" dirty="0"/>
              <a:t>Ärztliche Leistungen, ihre Berechnung und die angemessene Vergütung lassen sich für alle nachvollziehen</a:t>
            </a:r>
          </a:p>
          <a:p>
            <a:pPr>
              <a:lnSpc>
                <a:spcPct val="100000"/>
              </a:lnSpc>
            </a:pPr>
            <a:r>
              <a:rPr lang="de-DE" sz="1200" b="1" dirty="0"/>
              <a:t>Zügige Erstattungen: </a:t>
            </a:r>
            <a:r>
              <a:rPr lang="de-DE" sz="1200" dirty="0"/>
              <a:t>Durch geringere Fehlerquoten sinken der Bedarf an Nachfragen und die Bearbeitungszeit</a:t>
            </a:r>
          </a:p>
          <a:p>
            <a:pPr>
              <a:lnSpc>
                <a:spcPct val="100000"/>
              </a:lnSpc>
            </a:pPr>
            <a:r>
              <a:rPr lang="de-DE" sz="1200" b="1" dirty="0"/>
              <a:t>Fördert die Kooperation: </a:t>
            </a:r>
            <a:r>
              <a:rPr lang="de-DE" sz="1200" dirty="0" err="1"/>
              <a:t>Medicalculis</a:t>
            </a:r>
            <a:r>
              <a:rPr lang="de-DE" sz="1200" dirty="0"/>
              <a:t> wird von allen </a:t>
            </a:r>
            <a:r>
              <a:rPr lang="de-DE" sz="1200" dirty="0" err="1"/>
              <a:t>grossen</a:t>
            </a:r>
            <a:r>
              <a:rPr lang="de-DE" sz="1200" dirty="0"/>
              <a:t> Versicherern, Spitälern, Praxen und rund 1800 Ärzten genutzt</a:t>
            </a:r>
          </a:p>
          <a:p>
            <a:pPr>
              <a:lnSpc>
                <a:spcPct val="100000"/>
              </a:lnSpc>
            </a:pPr>
            <a:r>
              <a:rPr lang="de-DE" sz="1200" b="1" dirty="0"/>
              <a:t>Zukunftssicher: </a:t>
            </a:r>
            <a:r>
              <a:rPr lang="de-DE" sz="1200" dirty="0"/>
              <a:t>Automatisierung trägt dazu bei, unser Gesundheitssystem leistungsfähig und bezahlbar zu halten</a:t>
            </a:r>
            <a:endParaRPr lang="de-CH" sz="1200" dirty="0"/>
          </a:p>
        </p:txBody>
      </p:sp>
      <p:sp>
        <p:nvSpPr>
          <p:cNvPr id="4" name="Textplatzhalter 3">
            <a:extLst>
              <a:ext uri="{FF2B5EF4-FFF2-40B4-BE49-F238E27FC236}">
                <a16:creationId xmlns:a16="http://schemas.microsoft.com/office/drawing/2014/main" id="{DDED94DA-444C-9EF7-0544-00A855324DD8}"/>
              </a:ext>
            </a:extLst>
          </p:cNvPr>
          <p:cNvSpPr>
            <a:spLocks noGrp="1"/>
          </p:cNvSpPr>
          <p:nvPr>
            <p:ph type="body" sz="half" idx="2"/>
          </p:nvPr>
        </p:nvSpPr>
        <p:spPr>
          <a:xfrm>
            <a:off x="629839" y="1543050"/>
            <a:ext cx="3163413" cy="2858691"/>
          </a:xfrm>
        </p:spPr>
        <p:txBody>
          <a:bodyPr>
            <a:normAutofit/>
          </a:bodyPr>
          <a:lstStyle/>
          <a:p>
            <a:pPr>
              <a:lnSpc>
                <a:spcPct val="100000"/>
              </a:lnSpc>
            </a:pPr>
            <a:r>
              <a:rPr lang="de-DE" dirty="0"/>
              <a:t>Die Gesundheitskosten in der Schweiz steigen ständig und haben sich in den vergangenen 20 Jahren fast verdoppelt. Die hohe Komplexität des Systems erschwert die Kostenanalyse und Verbesserungen. </a:t>
            </a:r>
          </a:p>
          <a:p>
            <a:pPr>
              <a:lnSpc>
                <a:spcPct val="100000"/>
              </a:lnSpc>
            </a:pPr>
            <a:r>
              <a:rPr lang="de-DE" b="1" dirty="0" err="1"/>
              <a:t>Medicalculis</a:t>
            </a:r>
            <a:r>
              <a:rPr lang="de-DE" b="1" dirty="0"/>
              <a:t> schafft eine einheitliche, transparente und faire Basis für die Berechnung von ärztlichen Leistungen. Gleichzeitig ist </a:t>
            </a:r>
            <a:r>
              <a:rPr lang="de-DE" b="1" dirty="0" err="1"/>
              <a:t>Medicalculis</a:t>
            </a:r>
            <a:r>
              <a:rPr lang="de-DE" b="1" dirty="0"/>
              <a:t> ein Treiber bei der Modernisierung unseres Gesundheitssystems und trägt dazu bei, dass es dynamischer, effizienter, zukunftssicher wird.</a:t>
            </a:r>
          </a:p>
          <a:p>
            <a:endParaRPr lang="de-CH" b="1" dirty="0"/>
          </a:p>
        </p:txBody>
      </p:sp>
      <p:sp>
        <p:nvSpPr>
          <p:cNvPr id="5" name="Datumsplatzhalter 4">
            <a:extLst>
              <a:ext uri="{FF2B5EF4-FFF2-40B4-BE49-F238E27FC236}">
                <a16:creationId xmlns:a16="http://schemas.microsoft.com/office/drawing/2014/main" id="{E22AB733-B4AF-7334-5A0A-8DBC3DB0D301}"/>
              </a:ext>
            </a:extLst>
          </p:cNvPr>
          <p:cNvSpPr>
            <a:spLocks noGrp="1"/>
          </p:cNvSpPr>
          <p:nvPr>
            <p:ph type="dt" sz="half" idx="10"/>
          </p:nvPr>
        </p:nvSpPr>
        <p:spPr/>
        <p:txBody>
          <a:bodyPr/>
          <a:lstStyle/>
          <a:p>
            <a:r>
              <a:rPr lang="de-DE"/>
              <a:t>Unternehmenspräsentation 2026</a:t>
            </a:r>
            <a:endParaRPr lang="de-DE" dirty="0"/>
          </a:p>
        </p:txBody>
      </p:sp>
      <p:sp>
        <p:nvSpPr>
          <p:cNvPr id="6" name="Foliennummernplatzhalter 5">
            <a:extLst>
              <a:ext uri="{FF2B5EF4-FFF2-40B4-BE49-F238E27FC236}">
                <a16:creationId xmlns:a16="http://schemas.microsoft.com/office/drawing/2014/main" id="{1BA39AA6-F469-D49E-55F2-EA0E6FF63ADB}"/>
              </a:ext>
            </a:extLst>
          </p:cNvPr>
          <p:cNvSpPr>
            <a:spLocks noGrp="1"/>
          </p:cNvSpPr>
          <p:nvPr>
            <p:ph type="sldNum" sz="quarter" idx="12"/>
          </p:nvPr>
        </p:nvSpPr>
        <p:spPr/>
        <p:txBody>
          <a:bodyPr/>
          <a:lstStyle/>
          <a:p>
            <a:fld id="{802006FE-6571-4354-8775-F8708372C227}" type="slidenum">
              <a:rPr lang="de-DE" smtClean="0"/>
              <a:t>4</a:t>
            </a:fld>
            <a:endParaRPr lang="de-DE" dirty="0"/>
          </a:p>
        </p:txBody>
      </p:sp>
    </p:spTree>
    <p:extLst>
      <p:ext uri="{BB962C8B-B14F-4D97-AF65-F5344CB8AC3E}">
        <p14:creationId xmlns:p14="http://schemas.microsoft.com/office/powerpoint/2010/main" val="1976185289"/>
      </p:ext>
    </p:extLst>
  </p:cSld>
  <p:clrMapOvr>
    <a:masterClrMapping/>
  </p:clrMapOvr>
  <p:transition spd="slow">
    <p:wip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FA802D-A0DF-7E09-1BAF-367EB8221060}"/>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BF222AA9-2C16-6D67-C853-124B5D433325}"/>
              </a:ext>
            </a:extLst>
          </p:cNvPr>
          <p:cNvSpPr>
            <a:spLocks noGrp="1"/>
          </p:cNvSpPr>
          <p:nvPr>
            <p:ph type="title"/>
          </p:nvPr>
        </p:nvSpPr>
        <p:spPr/>
        <p:txBody>
          <a:bodyPr/>
          <a:lstStyle/>
          <a:p>
            <a:r>
              <a:rPr lang="de-CH" dirty="0"/>
              <a:t>Mehr Effizienz und Transparenz</a:t>
            </a:r>
            <a:br>
              <a:rPr lang="de-CH" dirty="0"/>
            </a:br>
            <a:r>
              <a:rPr lang="de-CH" dirty="0"/>
              <a:t>im Abrechnungssystem</a:t>
            </a:r>
          </a:p>
        </p:txBody>
      </p:sp>
      <p:sp>
        <p:nvSpPr>
          <p:cNvPr id="3" name="Textplatzhalter 2">
            <a:extLst>
              <a:ext uri="{FF2B5EF4-FFF2-40B4-BE49-F238E27FC236}">
                <a16:creationId xmlns:a16="http://schemas.microsoft.com/office/drawing/2014/main" id="{154A5E9E-E230-EC51-A979-83E36FC8DF2F}"/>
              </a:ext>
            </a:extLst>
          </p:cNvPr>
          <p:cNvSpPr>
            <a:spLocks noGrp="1"/>
          </p:cNvSpPr>
          <p:nvPr>
            <p:ph type="body" idx="1"/>
          </p:nvPr>
        </p:nvSpPr>
        <p:spPr/>
        <p:txBody>
          <a:bodyPr/>
          <a:lstStyle/>
          <a:p>
            <a:r>
              <a:rPr lang="de-CH" dirty="0"/>
              <a:t>Der </a:t>
            </a:r>
            <a:r>
              <a:rPr lang="de-CH" dirty="0" err="1"/>
              <a:t>Medicalculis</a:t>
            </a:r>
            <a:r>
              <a:rPr lang="de-CH" dirty="0"/>
              <a:t>-Nutzen für Krankenversicherer</a:t>
            </a:r>
          </a:p>
        </p:txBody>
      </p:sp>
      <p:sp>
        <p:nvSpPr>
          <p:cNvPr id="4" name="Datumsplatzhalter 3">
            <a:extLst>
              <a:ext uri="{FF2B5EF4-FFF2-40B4-BE49-F238E27FC236}">
                <a16:creationId xmlns:a16="http://schemas.microsoft.com/office/drawing/2014/main" id="{C5C8D688-A712-F001-52B5-B970E8917B1B}"/>
              </a:ext>
            </a:extLst>
          </p:cNvPr>
          <p:cNvSpPr>
            <a:spLocks noGrp="1"/>
          </p:cNvSpPr>
          <p:nvPr>
            <p:ph type="dt" sz="half" idx="10"/>
          </p:nvPr>
        </p:nvSpPr>
        <p:spPr/>
        <p:txBody>
          <a:bodyPr/>
          <a:lstStyle/>
          <a:p>
            <a:r>
              <a:rPr lang="de-DE"/>
              <a:t>Unternehmenspräsentation 2026</a:t>
            </a:r>
            <a:endParaRPr lang="de-DE" dirty="0"/>
          </a:p>
        </p:txBody>
      </p:sp>
      <p:sp>
        <p:nvSpPr>
          <p:cNvPr id="5" name="Foliennummernplatzhalter 4">
            <a:extLst>
              <a:ext uri="{FF2B5EF4-FFF2-40B4-BE49-F238E27FC236}">
                <a16:creationId xmlns:a16="http://schemas.microsoft.com/office/drawing/2014/main" id="{4DBCDA91-AB4B-215B-23AB-81A20107ECC5}"/>
              </a:ext>
            </a:extLst>
          </p:cNvPr>
          <p:cNvSpPr>
            <a:spLocks noGrp="1"/>
          </p:cNvSpPr>
          <p:nvPr>
            <p:ph type="sldNum" sz="quarter" idx="12"/>
          </p:nvPr>
        </p:nvSpPr>
        <p:spPr/>
        <p:txBody>
          <a:bodyPr/>
          <a:lstStyle/>
          <a:p>
            <a:fld id="{802006FE-6571-4354-8775-F8708372C227}" type="slidenum">
              <a:rPr lang="de-DE" smtClean="0"/>
              <a:t>5</a:t>
            </a:fld>
            <a:endParaRPr lang="de-DE" dirty="0"/>
          </a:p>
        </p:txBody>
      </p:sp>
    </p:spTree>
    <p:extLst>
      <p:ext uri="{BB962C8B-B14F-4D97-AF65-F5344CB8AC3E}">
        <p14:creationId xmlns:p14="http://schemas.microsoft.com/office/powerpoint/2010/main" val="2591204483"/>
      </p:ext>
    </p:extLst>
  </p:cSld>
  <p:clrMapOvr>
    <a:masterClrMapping/>
  </p:clrMapOvr>
  <p:transition spd="slow">
    <p:wip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6FC139-A7AC-E341-EF68-FBC254C80D62}"/>
            </a:ext>
          </a:extLst>
        </p:cNvPr>
        <p:cNvGrpSpPr/>
        <p:nvPr/>
      </p:nvGrpSpPr>
      <p:grpSpPr>
        <a:xfrm>
          <a:off x="0" y="0"/>
          <a:ext cx="0" cy="0"/>
          <a:chOff x="0" y="0"/>
          <a:chExt cx="0" cy="0"/>
        </a:xfrm>
      </p:grpSpPr>
      <p:sp>
        <p:nvSpPr>
          <p:cNvPr id="6" name="Titel 5">
            <a:extLst>
              <a:ext uri="{FF2B5EF4-FFF2-40B4-BE49-F238E27FC236}">
                <a16:creationId xmlns:a16="http://schemas.microsoft.com/office/drawing/2014/main" id="{6670F7F1-DFC9-0967-BD63-FC572EE4C336}"/>
              </a:ext>
            </a:extLst>
          </p:cNvPr>
          <p:cNvSpPr>
            <a:spLocks noGrp="1"/>
          </p:cNvSpPr>
          <p:nvPr>
            <p:ph type="title"/>
          </p:nvPr>
        </p:nvSpPr>
        <p:spPr/>
        <p:txBody>
          <a:bodyPr/>
          <a:lstStyle/>
          <a:p>
            <a:r>
              <a:rPr lang="de-DE" dirty="0"/>
              <a:t>Mehr Transparenz </a:t>
            </a:r>
            <a:br>
              <a:rPr lang="de-DE" dirty="0"/>
            </a:br>
            <a:r>
              <a:rPr lang="de-DE" dirty="0"/>
              <a:t>und Effizienz im Abrechnungsprozess</a:t>
            </a:r>
            <a:endParaRPr lang="de-CH" dirty="0"/>
          </a:p>
        </p:txBody>
      </p:sp>
      <p:sp>
        <p:nvSpPr>
          <p:cNvPr id="7" name="Inhaltsplatzhalter 6">
            <a:extLst>
              <a:ext uri="{FF2B5EF4-FFF2-40B4-BE49-F238E27FC236}">
                <a16:creationId xmlns:a16="http://schemas.microsoft.com/office/drawing/2014/main" id="{F0A8FB62-1390-6582-FBFA-BA7DA7FB752B}"/>
              </a:ext>
            </a:extLst>
          </p:cNvPr>
          <p:cNvSpPr>
            <a:spLocks noGrp="1"/>
          </p:cNvSpPr>
          <p:nvPr>
            <p:ph idx="1"/>
          </p:nvPr>
        </p:nvSpPr>
        <p:spPr>
          <a:xfrm>
            <a:off x="3887389" y="740569"/>
            <a:ext cx="5141055" cy="3655219"/>
          </a:xfrm>
        </p:spPr>
        <p:txBody>
          <a:bodyPr anchor="t">
            <a:noAutofit/>
          </a:bodyPr>
          <a:lstStyle/>
          <a:p>
            <a:pPr marL="0" indent="0">
              <a:lnSpc>
                <a:spcPct val="100000"/>
              </a:lnSpc>
              <a:buNone/>
            </a:pPr>
            <a:r>
              <a:rPr lang="de-DE" sz="1200" dirty="0"/>
              <a:t>Die Systeme von </a:t>
            </a:r>
            <a:r>
              <a:rPr lang="de-DE" sz="1200" dirty="0" err="1"/>
              <a:t>Medicalculis</a:t>
            </a:r>
            <a:r>
              <a:rPr lang="de-DE" sz="1200" dirty="0"/>
              <a:t> reduzieren die Zahl der notwendigen Nachfragen bei Ärzten bzw. Patienten und beschleunigen damit die Bearbeitung. Sie </a:t>
            </a:r>
            <a:br>
              <a:rPr lang="de-DE" sz="1200" dirty="0"/>
            </a:br>
            <a:r>
              <a:rPr lang="de-DE" sz="1200" dirty="0"/>
              <a:t>wurden mitsamt ihren Schnittstellen so konzipiert und aufgesetzt, dass sie Automatisierung und KI-Einsatz unterstützen. Das verbessert </a:t>
            </a:r>
            <a:r>
              <a:rPr lang="de-DE" sz="1200" dirty="0" err="1"/>
              <a:t>Medicalculis</a:t>
            </a:r>
            <a:r>
              <a:rPr lang="de-DE" sz="1200" dirty="0"/>
              <a:t> </a:t>
            </a:r>
            <a:br>
              <a:rPr lang="de-DE" sz="1200" dirty="0"/>
            </a:br>
            <a:r>
              <a:rPr lang="de-DE" sz="1200" dirty="0"/>
              <a:t>damit für Krankenversicherer:</a:t>
            </a:r>
          </a:p>
          <a:p>
            <a:pPr>
              <a:lnSpc>
                <a:spcPct val="100000"/>
              </a:lnSpc>
            </a:pPr>
            <a:r>
              <a:rPr lang="de-DE" sz="1200" b="1" dirty="0"/>
              <a:t>Korrekte Abrechnungen: </a:t>
            </a:r>
            <a:r>
              <a:rPr lang="de-DE" sz="1200" dirty="0"/>
              <a:t>Der hinterlegte Katalog, Automatisierung und integrierte Plausibilitätsprüfung verhindern manuelle Eingabefehler</a:t>
            </a:r>
          </a:p>
          <a:p>
            <a:pPr>
              <a:lnSpc>
                <a:spcPct val="100000"/>
              </a:lnSpc>
            </a:pPr>
            <a:r>
              <a:rPr lang="de-DE" sz="1200" b="1" dirty="0"/>
              <a:t>Verbindet alle Beteiligten: </a:t>
            </a:r>
            <a:r>
              <a:rPr lang="de-DE" sz="1200" dirty="0"/>
              <a:t>Gemeinsame Standards und Schnittstellen erleichtern systemweiten Datenaustausch und Kooperation</a:t>
            </a:r>
          </a:p>
          <a:p>
            <a:pPr>
              <a:lnSpc>
                <a:spcPct val="100000"/>
              </a:lnSpc>
            </a:pPr>
            <a:r>
              <a:rPr lang="de-DE" sz="1200" b="1" dirty="0"/>
              <a:t>Dynamische Anpassung: </a:t>
            </a:r>
            <a:r>
              <a:rPr lang="de-DE" sz="1200" dirty="0"/>
              <a:t>Technische, medizinische und regulatorische Fortschritte werden fortlaufend integriert</a:t>
            </a:r>
          </a:p>
          <a:p>
            <a:pPr>
              <a:lnSpc>
                <a:spcPct val="100000"/>
              </a:lnSpc>
            </a:pPr>
            <a:r>
              <a:rPr lang="de-DE" sz="1200" b="1" dirty="0"/>
              <a:t>Höhere Effizienz: </a:t>
            </a:r>
            <a:r>
              <a:rPr lang="de-DE" sz="1200" dirty="0"/>
              <a:t>Integrierte Automatisierung senken den manuellen Aufwand, damit die Verwaltungskosten</a:t>
            </a:r>
          </a:p>
          <a:p>
            <a:pPr>
              <a:lnSpc>
                <a:spcPct val="100000"/>
              </a:lnSpc>
            </a:pPr>
            <a:r>
              <a:rPr lang="de-DE" sz="1200" b="1" dirty="0"/>
              <a:t>Zukunftssicher: </a:t>
            </a:r>
            <a:r>
              <a:rPr lang="de-DE" sz="1200" dirty="0"/>
              <a:t>Das webbasierte, dynamische System erlaubt fortlaufende Anpassungen auch für zukünftige Bedarfe</a:t>
            </a:r>
          </a:p>
        </p:txBody>
      </p:sp>
      <p:sp>
        <p:nvSpPr>
          <p:cNvPr id="8" name="Textplatzhalter 7">
            <a:extLst>
              <a:ext uri="{FF2B5EF4-FFF2-40B4-BE49-F238E27FC236}">
                <a16:creationId xmlns:a16="http://schemas.microsoft.com/office/drawing/2014/main" id="{B6A50314-681C-F46D-3634-F156F048688C}"/>
              </a:ext>
            </a:extLst>
          </p:cNvPr>
          <p:cNvSpPr>
            <a:spLocks noGrp="1"/>
          </p:cNvSpPr>
          <p:nvPr>
            <p:ph type="body" sz="half" idx="2"/>
          </p:nvPr>
        </p:nvSpPr>
        <p:spPr>
          <a:xfrm>
            <a:off x="629840" y="1543050"/>
            <a:ext cx="3133268" cy="2858691"/>
          </a:xfrm>
        </p:spPr>
        <p:txBody>
          <a:bodyPr>
            <a:normAutofit/>
          </a:bodyPr>
          <a:lstStyle/>
          <a:p>
            <a:pPr>
              <a:lnSpc>
                <a:spcPct val="100000"/>
              </a:lnSpc>
            </a:pPr>
            <a:r>
              <a:rPr lang="de-DE" dirty="0"/>
              <a:t>Notwendige Nachfragen wegen unvollständiger oder inkorrekter Abrechnungen sowie unklare Abgrenzungen zwischen KVG- und VVG-Leistungen erhöhenden Aufwand und erschweren die Nachvollziehbarkeit gegenüber Versicherten und Aufsicht. </a:t>
            </a:r>
          </a:p>
          <a:p>
            <a:pPr>
              <a:lnSpc>
                <a:spcPct val="100000"/>
              </a:lnSpc>
            </a:pPr>
            <a:r>
              <a:rPr lang="de-DE" b="1" dirty="0" err="1"/>
              <a:t>Medicalculis</a:t>
            </a:r>
            <a:r>
              <a:rPr lang="de-DE" b="1" dirty="0"/>
              <a:t> unterstützt Versicherer dabei, den Abrechnungsprozess effizienter transparenter und kostendämpfend zu gestalten. Dabei ist </a:t>
            </a:r>
            <a:r>
              <a:rPr lang="de-DE" b="1" dirty="0" err="1"/>
              <a:t>Medicalculis</a:t>
            </a:r>
            <a:r>
              <a:rPr lang="de-DE" b="1" dirty="0"/>
              <a:t> ein Treiber bei der fortlaufenden Digitalisierung und Automatisierung des Prozesses. </a:t>
            </a:r>
          </a:p>
        </p:txBody>
      </p:sp>
      <p:sp>
        <p:nvSpPr>
          <p:cNvPr id="4" name="Datumsplatzhalter 3">
            <a:extLst>
              <a:ext uri="{FF2B5EF4-FFF2-40B4-BE49-F238E27FC236}">
                <a16:creationId xmlns:a16="http://schemas.microsoft.com/office/drawing/2014/main" id="{58B4F704-26D1-904C-DD88-52A2F50A867A}"/>
              </a:ext>
            </a:extLst>
          </p:cNvPr>
          <p:cNvSpPr>
            <a:spLocks noGrp="1"/>
          </p:cNvSpPr>
          <p:nvPr>
            <p:ph type="dt" sz="half" idx="10"/>
          </p:nvPr>
        </p:nvSpPr>
        <p:spPr/>
        <p:txBody>
          <a:bodyPr/>
          <a:lstStyle/>
          <a:p>
            <a:r>
              <a:rPr lang="de-DE"/>
              <a:t>Unternehmenspräsentation 2026</a:t>
            </a:r>
            <a:endParaRPr lang="de-DE" dirty="0"/>
          </a:p>
        </p:txBody>
      </p:sp>
      <p:sp>
        <p:nvSpPr>
          <p:cNvPr id="5" name="Foliennummernplatzhalter 4">
            <a:extLst>
              <a:ext uri="{FF2B5EF4-FFF2-40B4-BE49-F238E27FC236}">
                <a16:creationId xmlns:a16="http://schemas.microsoft.com/office/drawing/2014/main" id="{1956E8BF-3922-B221-8D6B-1A0647AF5D4F}"/>
              </a:ext>
            </a:extLst>
          </p:cNvPr>
          <p:cNvSpPr>
            <a:spLocks noGrp="1"/>
          </p:cNvSpPr>
          <p:nvPr>
            <p:ph type="sldNum" sz="quarter" idx="12"/>
          </p:nvPr>
        </p:nvSpPr>
        <p:spPr/>
        <p:txBody>
          <a:bodyPr/>
          <a:lstStyle/>
          <a:p>
            <a:fld id="{802006FE-6571-4354-8775-F8708372C227}" type="slidenum">
              <a:rPr lang="de-DE" smtClean="0"/>
              <a:t>6</a:t>
            </a:fld>
            <a:endParaRPr lang="de-DE" dirty="0"/>
          </a:p>
        </p:txBody>
      </p:sp>
    </p:spTree>
    <p:extLst>
      <p:ext uri="{BB962C8B-B14F-4D97-AF65-F5344CB8AC3E}">
        <p14:creationId xmlns:p14="http://schemas.microsoft.com/office/powerpoint/2010/main" val="985984080"/>
      </p:ext>
    </p:extLst>
  </p:cSld>
  <p:clrMapOvr>
    <a:masterClrMapping/>
  </p:clrMapOvr>
  <p:transition spd="slow">
    <p:wip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2A797D-A635-B0A4-A3CD-5DBA2BC100BA}"/>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A91F9568-2896-AD6E-3F06-7521BD83DBA6}"/>
              </a:ext>
            </a:extLst>
          </p:cNvPr>
          <p:cNvSpPr>
            <a:spLocks noGrp="1"/>
          </p:cNvSpPr>
          <p:nvPr>
            <p:ph type="title"/>
          </p:nvPr>
        </p:nvSpPr>
        <p:spPr/>
        <p:txBody>
          <a:bodyPr/>
          <a:lstStyle/>
          <a:p>
            <a:r>
              <a:rPr lang="de-CH" dirty="0"/>
              <a:t>Geringerer Verwaltungsaufwand</a:t>
            </a:r>
            <a:br>
              <a:rPr lang="de-CH" dirty="0"/>
            </a:br>
            <a:r>
              <a:rPr lang="de-CH" dirty="0"/>
              <a:t>und zügige Erstattungen </a:t>
            </a:r>
          </a:p>
        </p:txBody>
      </p:sp>
      <p:sp>
        <p:nvSpPr>
          <p:cNvPr id="3" name="Textplatzhalter 2">
            <a:extLst>
              <a:ext uri="{FF2B5EF4-FFF2-40B4-BE49-F238E27FC236}">
                <a16:creationId xmlns:a16="http://schemas.microsoft.com/office/drawing/2014/main" id="{D72EF120-CFC9-6DA2-BE07-01EA8C160BC9}"/>
              </a:ext>
            </a:extLst>
          </p:cNvPr>
          <p:cNvSpPr>
            <a:spLocks noGrp="1"/>
          </p:cNvSpPr>
          <p:nvPr>
            <p:ph type="body" idx="1"/>
          </p:nvPr>
        </p:nvSpPr>
        <p:spPr/>
        <p:txBody>
          <a:bodyPr/>
          <a:lstStyle/>
          <a:p>
            <a:r>
              <a:rPr lang="de-CH" dirty="0"/>
              <a:t>Der </a:t>
            </a:r>
            <a:r>
              <a:rPr lang="de-CH" dirty="0" err="1"/>
              <a:t>Medicalculis</a:t>
            </a:r>
            <a:r>
              <a:rPr lang="de-CH" dirty="0"/>
              <a:t>-Nutzen für Ärzte und Spitäler</a:t>
            </a:r>
          </a:p>
        </p:txBody>
      </p:sp>
      <p:sp>
        <p:nvSpPr>
          <p:cNvPr id="4" name="Datumsplatzhalter 3">
            <a:extLst>
              <a:ext uri="{FF2B5EF4-FFF2-40B4-BE49-F238E27FC236}">
                <a16:creationId xmlns:a16="http://schemas.microsoft.com/office/drawing/2014/main" id="{571C0709-12BA-8B3F-AF83-B820290E0E82}"/>
              </a:ext>
            </a:extLst>
          </p:cNvPr>
          <p:cNvSpPr>
            <a:spLocks noGrp="1"/>
          </p:cNvSpPr>
          <p:nvPr>
            <p:ph type="dt" sz="half" idx="10"/>
          </p:nvPr>
        </p:nvSpPr>
        <p:spPr/>
        <p:txBody>
          <a:bodyPr/>
          <a:lstStyle/>
          <a:p>
            <a:r>
              <a:rPr lang="de-DE"/>
              <a:t>Unternehmenspräsentation 2026</a:t>
            </a:r>
            <a:endParaRPr lang="de-DE" dirty="0"/>
          </a:p>
        </p:txBody>
      </p:sp>
      <p:sp>
        <p:nvSpPr>
          <p:cNvPr id="5" name="Foliennummernplatzhalter 4">
            <a:extLst>
              <a:ext uri="{FF2B5EF4-FFF2-40B4-BE49-F238E27FC236}">
                <a16:creationId xmlns:a16="http://schemas.microsoft.com/office/drawing/2014/main" id="{62987D4D-4E3B-0EFE-8F24-A3D24C78C9B1}"/>
              </a:ext>
            </a:extLst>
          </p:cNvPr>
          <p:cNvSpPr>
            <a:spLocks noGrp="1"/>
          </p:cNvSpPr>
          <p:nvPr>
            <p:ph type="sldNum" sz="quarter" idx="12"/>
          </p:nvPr>
        </p:nvSpPr>
        <p:spPr/>
        <p:txBody>
          <a:bodyPr/>
          <a:lstStyle/>
          <a:p>
            <a:fld id="{802006FE-6571-4354-8775-F8708372C227}" type="slidenum">
              <a:rPr lang="de-DE" smtClean="0"/>
              <a:t>7</a:t>
            </a:fld>
            <a:endParaRPr lang="de-DE" dirty="0"/>
          </a:p>
        </p:txBody>
      </p:sp>
    </p:spTree>
    <p:extLst>
      <p:ext uri="{BB962C8B-B14F-4D97-AF65-F5344CB8AC3E}">
        <p14:creationId xmlns:p14="http://schemas.microsoft.com/office/powerpoint/2010/main" val="364878561"/>
      </p:ext>
    </p:extLst>
  </p:cSld>
  <p:clrMapOvr>
    <a:masterClrMapping/>
  </p:clrMapOvr>
  <p:transition spd="slow">
    <p:wip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69AEF5-1B71-A4EB-B171-69E299228381}"/>
            </a:ext>
          </a:extLst>
        </p:cNvPr>
        <p:cNvGrpSpPr/>
        <p:nvPr/>
      </p:nvGrpSpPr>
      <p:grpSpPr>
        <a:xfrm>
          <a:off x="0" y="0"/>
          <a:ext cx="0" cy="0"/>
          <a:chOff x="0" y="0"/>
          <a:chExt cx="0" cy="0"/>
        </a:xfrm>
      </p:grpSpPr>
      <p:sp>
        <p:nvSpPr>
          <p:cNvPr id="6" name="Titel 5">
            <a:extLst>
              <a:ext uri="{FF2B5EF4-FFF2-40B4-BE49-F238E27FC236}">
                <a16:creationId xmlns:a16="http://schemas.microsoft.com/office/drawing/2014/main" id="{BB1940C6-A972-7A97-F541-E63BE76DC162}"/>
              </a:ext>
            </a:extLst>
          </p:cNvPr>
          <p:cNvSpPr>
            <a:spLocks noGrp="1"/>
          </p:cNvSpPr>
          <p:nvPr>
            <p:ph type="title"/>
          </p:nvPr>
        </p:nvSpPr>
        <p:spPr/>
        <p:txBody>
          <a:bodyPr>
            <a:normAutofit fontScale="90000"/>
          </a:bodyPr>
          <a:lstStyle/>
          <a:p>
            <a:r>
              <a:rPr lang="de-CH" dirty="0"/>
              <a:t>Geringerer Verwaltungs- aufwand und zügige Erstattungen </a:t>
            </a:r>
          </a:p>
        </p:txBody>
      </p:sp>
      <p:sp>
        <p:nvSpPr>
          <p:cNvPr id="7" name="Inhaltsplatzhalter 6">
            <a:extLst>
              <a:ext uri="{FF2B5EF4-FFF2-40B4-BE49-F238E27FC236}">
                <a16:creationId xmlns:a16="http://schemas.microsoft.com/office/drawing/2014/main" id="{3C5D6BD0-FF36-766C-18F0-EE108AA6CD92}"/>
              </a:ext>
            </a:extLst>
          </p:cNvPr>
          <p:cNvSpPr>
            <a:spLocks noGrp="1"/>
          </p:cNvSpPr>
          <p:nvPr>
            <p:ph idx="1"/>
          </p:nvPr>
        </p:nvSpPr>
        <p:spPr>
          <a:xfrm>
            <a:off x="3887390" y="740569"/>
            <a:ext cx="5256609" cy="3655219"/>
          </a:xfrm>
        </p:spPr>
        <p:txBody>
          <a:bodyPr>
            <a:normAutofit fontScale="92500" lnSpcReduction="20000"/>
          </a:bodyPr>
          <a:lstStyle/>
          <a:p>
            <a:pPr marL="0" indent="0">
              <a:lnSpc>
                <a:spcPct val="110000"/>
              </a:lnSpc>
              <a:buNone/>
            </a:pPr>
            <a:r>
              <a:rPr lang="de-DE" sz="1300" dirty="0"/>
              <a:t>Im System ist der Katalog von 43 ärztlichen Fachgebieten mit insgesamt 1’600 Positionen und Pauschalen hinterlegt. Das nutzerorientierte Design erlaubt die intuitive Bedienung schon nach einer kurzen Einweisung. Die Honorar-Rechnung kann mit wenigen Klicks anforderungsgerecht finalisiert und versandt werden.</a:t>
            </a:r>
            <a:br>
              <a:rPr lang="de-DE" sz="1300" dirty="0"/>
            </a:br>
            <a:r>
              <a:rPr lang="de-DE" sz="1300" dirty="0"/>
              <a:t>Das verbessert </a:t>
            </a:r>
            <a:r>
              <a:rPr lang="de-DE" sz="1300" dirty="0" err="1"/>
              <a:t>Medicalculis</a:t>
            </a:r>
            <a:r>
              <a:rPr lang="de-DE" sz="1300" dirty="0"/>
              <a:t> damit für Ärzte und Spitäler: </a:t>
            </a:r>
          </a:p>
          <a:p>
            <a:pPr>
              <a:lnSpc>
                <a:spcPct val="110000"/>
              </a:lnSpc>
            </a:pPr>
            <a:r>
              <a:rPr lang="de-DE" sz="1300" b="1" dirty="0"/>
              <a:t>Rechtssicherheit: </a:t>
            </a:r>
            <a:r>
              <a:rPr lang="de-DE" sz="1300" dirty="0"/>
              <a:t>Entspricht allen Anforderungen der FINMA, den kartellrechtlichen Vorgaben sowie den Anforderungen von Krankenversicherer sowie Spitalbetreibern</a:t>
            </a:r>
          </a:p>
          <a:p>
            <a:pPr>
              <a:lnSpc>
                <a:spcPct val="110000"/>
              </a:lnSpc>
            </a:pPr>
            <a:r>
              <a:rPr lang="de-DE" sz="1300" b="1" dirty="0"/>
              <a:t>Umfassender Katalog: </a:t>
            </a:r>
            <a:r>
              <a:rPr lang="de-DE" sz="1300" dirty="0"/>
              <a:t>Das System umfasst einen Katalog von 43 ärztlichen Fachgebieten mit insgesamt 1’600 Positionen und Pauschalen und deren Interpretation</a:t>
            </a:r>
          </a:p>
          <a:p>
            <a:pPr>
              <a:lnSpc>
                <a:spcPct val="110000"/>
              </a:lnSpc>
            </a:pPr>
            <a:r>
              <a:rPr lang="de-DE" sz="1300" b="1" dirty="0"/>
              <a:t>Individualisierbarkeit: </a:t>
            </a:r>
            <a:r>
              <a:rPr lang="de-DE" sz="1300" dirty="0"/>
              <a:t>Die Punktzahl als Basis für das Honorar wird aus 19 Mehrleistungskriterien ermittelt</a:t>
            </a:r>
          </a:p>
          <a:p>
            <a:pPr>
              <a:lnSpc>
                <a:spcPct val="110000"/>
              </a:lnSpc>
            </a:pPr>
            <a:r>
              <a:rPr lang="de-DE" sz="1300" b="1" dirty="0"/>
              <a:t>Intuitive Bedienung: </a:t>
            </a:r>
            <a:r>
              <a:rPr lang="de-DE" sz="1300" dirty="0"/>
              <a:t>Benutzeroberflächen, Abläufe und automatische Fehlerprüfung wurden ganz nach dem Praxisbedarf gestaltet</a:t>
            </a:r>
          </a:p>
          <a:p>
            <a:pPr>
              <a:lnSpc>
                <a:spcPct val="110000"/>
              </a:lnSpc>
            </a:pPr>
            <a:r>
              <a:rPr lang="de-DE" sz="1300" b="1" dirty="0"/>
              <a:t>Zügige Erstattungen: </a:t>
            </a:r>
            <a:r>
              <a:rPr lang="de-DE" sz="1300" dirty="0"/>
              <a:t>Durch geringere Fehlerquoten sinken der Bedarf an Nachfragen und die Bearbeitungszeit</a:t>
            </a:r>
          </a:p>
          <a:p>
            <a:endParaRPr lang="de-CH" dirty="0"/>
          </a:p>
          <a:p>
            <a:endParaRPr lang="de-CH" dirty="0"/>
          </a:p>
          <a:p>
            <a:endParaRPr lang="de-CH" dirty="0"/>
          </a:p>
        </p:txBody>
      </p:sp>
      <p:sp>
        <p:nvSpPr>
          <p:cNvPr id="8" name="Textplatzhalter 7">
            <a:extLst>
              <a:ext uri="{FF2B5EF4-FFF2-40B4-BE49-F238E27FC236}">
                <a16:creationId xmlns:a16="http://schemas.microsoft.com/office/drawing/2014/main" id="{EFB9180A-9CC5-2312-3FF4-24FB48633B7B}"/>
              </a:ext>
            </a:extLst>
          </p:cNvPr>
          <p:cNvSpPr>
            <a:spLocks noGrp="1"/>
          </p:cNvSpPr>
          <p:nvPr>
            <p:ph type="body" sz="half" idx="2"/>
          </p:nvPr>
        </p:nvSpPr>
        <p:spPr/>
        <p:txBody>
          <a:bodyPr>
            <a:normAutofit/>
          </a:bodyPr>
          <a:lstStyle/>
          <a:p>
            <a:pPr>
              <a:lnSpc>
                <a:spcPct val="100000"/>
              </a:lnSpc>
            </a:pPr>
            <a:r>
              <a:rPr lang="de-DE" dirty="0"/>
              <a:t>Der bürokratische Aufwand steigt ständig und reduziert die Zeit für die Betreuung von Patienten. Bisherige digitale Hilfen waren oft kompliziert und erforderten ein hohes </a:t>
            </a:r>
            <a:r>
              <a:rPr lang="de-DE" dirty="0" err="1"/>
              <a:t>Mass</a:t>
            </a:r>
            <a:r>
              <a:rPr lang="de-DE" dirty="0"/>
              <a:t> an Einarbeitung und Pflege. </a:t>
            </a:r>
          </a:p>
          <a:p>
            <a:pPr>
              <a:lnSpc>
                <a:spcPct val="100000"/>
              </a:lnSpc>
            </a:pPr>
            <a:r>
              <a:rPr lang="de-DE" b="1" dirty="0" err="1"/>
              <a:t>Medicalculis</a:t>
            </a:r>
            <a:r>
              <a:rPr lang="de-DE" b="1" dirty="0"/>
              <a:t> erlaubt Ärzten, sich wieder stärker auf die Betreuung ihrer Patienten zu konzentrieren. </a:t>
            </a:r>
            <a:r>
              <a:rPr lang="de-DE" b="1" dirty="0" err="1"/>
              <a:t>Medicalculis</a:t>
            </a:r>
            <a:r>
              <a:rPr lang="de-DE" b="1" dirty="0"/>
              <a:t> erleichtert die Administration, fördern die effektive Kommunikation mit Patienten und deren Versicherung. Erbrachte Leistungen führen zu einem schnelleren Zahlungseingang.</a:t>
            </a:r>
          </a:p>
        </p:txBody>
      </p:sp>
      <p:sp>
        <p:nvSpPr>
          <p:cNvPr id="4" name="Datumsplatzhalter 3">
            <a:extLst>
              <a:ext uri="{FF2B5EF4-FFF2-40B4-BE49-F238E27FC236}">
                <a16:creationId xmlns:a16="http://schemas.microsoft.com/office/drawing/2014/main" id="{6315B453-012E-334C-4CC0-70CAF42A0E9F}"/>
              </a:ext>
            </a:extLst>
          </p:cNvPr>
          <p:cNvSpPr>
            <a:spLocks noGrp="1"/>
          </p:cNvSpPr>
          <p:nvPr>
            <p:ph type="dt" sz="half" idx="10"/>
          </p:nvPr>
        </p:nvSpPr>
        <p:spPr/>
        <p:txBody>
          <a:bodyPr/>
          <a:lstStyle/>
          <a:p>
            <a:r>
              <a:rPr lang="de-DE"/>
              <a:t>Unternehmenspräsentation 2026</a:t>
            </a:r>
            <a:endParaRPr lang="de-DE" dirty="0"/>
          </a:p>
        </p:txBody>
      </p:sp>
      <p:sp>
        <p:nvSpPr>
          <p:cNvPr id="5" name="Foliennummernplatzhalter 4">
            <a:extLst>
              <a:ext uri="{FF2B5EF4-FFF2-40B4-BE49-F238E27FC236}">
                <a16:creationId xmlns:a16="http://schemas.microsoft.com/office/drawing/2014/main" id="{A9AD9BFF-315C-0255-155F-95E8EAE805D4}"/>
              </a:ext>
            </a:extLst>
          </p:cNvPr>
          <p:cNvSpPr>
            <a:spLocks noGrp="1"/>
          </p:cNvSpPr>
          <p:nvPr>
            <p:ph type="sldNum" sz="quarter" idx="12"/>
          </p:nvPr>
        </p:nvSpPr>
        <p:spPr/>
        <p:txBody>
          <a:bodyPr/>
          <a:lstStyle/>
          <a:p>
            <a:fld id="{802006FE-6571-4354-8775-F8708372C227}" type="slidenum">
              <a:rPr lang="de-DE" smtClean="0"/>
              <a:t>8</a:t>
            </a:fld>
            <a:endParaRPr lang="de-DE" dirty="0"/>
          </a:p>
        </p:txBody>
      </p:sp>
    </p:spTree>
    <p:extLst>
      <p:ext uri="{BB962C8B-B14F-4D97-AF65-F5344CB8AC3E}">
        <p14:creationId xmlns:p14="http://schemas.microsoft.com/office/powerpoint/2010/main" val="2709054724"/>
      </p:ext>
    </p:extLst>
  </p:cSld>
  <p:clrMapOvr>
    <a:masterClrMapping/>
  </p:clrMapOvr>
  <p:transition spd="slow">
    <p:wip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EB18BE-2EDB-1EE6-6EAE-04C20302552F}"/>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63CCE1A7-FA49-69BF-AF32-AC46A21E533C}"/>
              </a:ext>
            </a:extLst>
          </p:cNvPr>
          <p:cNvSpPr>
            <a:spLocks noGrp="1"/>
          </p:cNvSpPr>
          <p:nvPr>
            <p:ph type="title"/>
          </p:nvPr>
        </p:nvSpPr>
        <p:spPr/>
        <p:txBody>
          <a:bodyPr/>
          <a:lstStyle/>
          <a:p>
            <a:r>
              <a:rPr lang="de-DE" dirty="0"/>
              <a:t>Mehr Zeit mit dem Arzt und </a:t>
            </a:r>
            <a:br>
              <a:rPr lang="de-DE" dirty="0"/>
            </a:br>
            <a:r>
              <a:rPr lang="de-DE" dirty="0"/>
              <a:t>zügige Kostenerstattung</a:t>
            </a:r>
            <a:endParaRPr lang="de-CH" dirty="0"/>
          </a:p>
        </p:txBody>
      </p:sp>
      <p:sp>
        <p:nvSpPr>
          <p:cNvPr id="3" name="Textplatzhalter 2">
            <a:extLst>
              <a:ext uri="{FF2B5EF4-FFF2-40B4-BE49-F238E27FC236}">
                <a16:creationId xmlns:a16="http://schemas.microsoft.com/office/drawing/2014/main" id="{07E9A988-8934-36E9-C4A8-AB86408D681E}"/>
              </a:ext>
            </a:extLst>
          </p:cNvPr>
          <p:cNvSpPr>
            <a:spLocks noGrp="1"/>
          </p:cNvSpPr>
          <p:nvPr>
            <p:ph type="body" idx="1"/>
          </p:nvPr>
        </p:nvSpPr>
        <p:spPr/>
        <p:txBody>
          <a:bodyPr/>
          <a:lstStyle/>
          <a:p>
            <a:r>
              <a:rPr lang="de-CH" dirty="0"/>
              <a:t>Der </a:t>
            </a:r>
            <a:r>
              <a:rPr lang="de-CH" dirty="0" err="1"/>
              <a:t>Medicalculis</a:t>
            </a:r>
            <a:r>
              <a:rPr lang="de-CH" dirty="0"/>
              <a:t>-Nutzen für Patienten</a:t>
            </a:r>
          </a:p>
        </p:txBody>
      </p:sp>
      <p:sp>
        <p:nvSpPr>
          <p:cNvPr id="4" name="Datumsplatzhalter 3">
            <a:extLst>
              <a:ext uri="{FF2B5EF4-FFF2-40B4-BE49-F238E27FC236}">
                <a16:creationId xmlns:a16="http://schemas.microsoft.com/office/drawing/2014/main" id="{C1AB60BB-8DD8-474B-B897-54D37D5BE8B4}"/>
              </a:ext>
            </a:extLst>
          </p:cNvPr>
          <p:cNvSpPr>
            <a:spLocks noGrp="1"/>
          </p:cNvSpPr>
          <p:nvPr>
            <p:ph type="dt" sz="half" idx="10"/>
          </p:nvPr>
        </p:nvSpPr>
        <p:spPr/>
        <p:txBody>
          <a:bodyPr/>
          <a:lstStyle/>
          <a:p>
            <a:r>
              <a:rPr lang="de-DE"/>
              <a:t>Unternehmenspräsentation 2026</a:t>
            </a:r>
            <a:endParaRPr lang="de-DE" dirty="0"/>
          </a:p>
        </p:txBody>
      </p:sp>
      <p:sp>
        <p:nvSpPr>
          <p:cNvPr id="5" name="Foliennummernplatzhalter 4">
            <a:extLst>
              <a:ext uri="{FF2B5EF4-FFF2-40B4-BE49-F238E27FC236}">
                <a16:creationId xmlns:a16="http://schemas.microsoft.com/office/drawing/2014/main" id="{2DC8F900-EFD8-A167-88D3-4884154C90A3}"/>
              </a:ext>
            </a:extLst>
          </p:cNvPr>
          <p:cNvSpPr>
            <a:spLocks noGrp="1"/>
          </p:cNvSpPr>
          <p:nvPr>
            <p:ph type="sldNum" sz="quarter" idx="12"/>
          </p:nvPr>
        </p:nvSpPr>
        <p:spPr/>
        <p:txBody>
          <a:bodyPr/>
          <a:lstStyle/>
          <a:p>
            <a:fld id="{802006FE-6571-4354-8775-F8708372C227}" type="slidenum">
              <a:rPr lang="de-DE" smtClean="0"/>
              <a:t>9</a:t>
            </a:fld>
            <a:endParaRPr lang="de-DE" dirty="0"/>
          </a:p>
        </p:txBody>
      </p:sp>
    </p:spTree>
    <p:extLst>
      <p:ext uri="{BB962C8B-B14F-4D97-AF65-F5344CB8AC3E}">
        <p14:creationId xmlns:p14="http://schemas.microsoft.com/office/powerpoint/2010/main" val="3949562356"/>
      </p:ext>
    </p:extLst>
  </p:cSld>
  <p:clrMapOvr>
    <a:masterClrMapping/>
  </p:clrMapOvr>
  <p:transition spd="slow">
    <p:wipe/>
  </p:transition>
</p:sld>
</file>

<file path=ppt/theme/theme1.xml><?xml version="1.0" encoding="utf-8"?>
<a:theme xmlns:a="http://schemas.openxmlformats.org/drawingml/2006/main" name="Lariss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äsentation Live Stream Medicalulis_Hauser 01" id="{B8DD7ADF-0448-FF41-BB76-E4D708B34BD8}" vid="{345DE00B-695D-D34E-8DEF-4D6333F087DD}"/>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p r o p e r t i e s   x m l n s = " h t t p : / / w w w . i m a n a g e . c o m / w o r k / x m l s c h e m a " >  
     < d o c u m e n t i d > D M S ! 1 2 9 9 3 9 9 9 . 1 < / d o c u m e n t i d >  
     < s e n d e r i d > M S N < / s e n d e r i d >  
     < s e n d e r e m a i l > M O N I Q U E . S T U R N Y @ W A L D E R W Y S S . C O M < / s e n d e r e m a i l >  
     < l a s t m o d i f i e d > 2 0 2 1 - 0 9 - 2 1 T 1 0 : 1 4 : 1 0 . 0 0 0 0 0 0 0 + 0 2 : 0 0 < / l a s t m o d i f i e d >  
     < d a t a b a s e > D M S < / d a t a b a s e >  
 < / p r o p e r t i e s > 
</file>

<file path=customXml/itemProps1.xml><?xml version="1.0" encoding="utf-8"?>
<ds:datastoreItem xmlns:ds="http://schemas.openxmlformats.org/officeDocument/2006/customXml" ds:itemID="{32A87F17-8FF8-45DE-A652-D8B5EBCCB2E6}">
  <ds:schemaRefs>
    <ds:schemaRef ds:uri="http://www.imanage.com/work/xmlschema"/>
  </ds:schemaRefs>
</ds:datastoreItem>
</file>

<file path=docProps/app.xml><?xml version="1.0" encoding="utf-8"?>
<Properties xmlns="http://schemas.openxmlformats.org/officeDocument/2006/extended-properties" xmlns:vt="http://schemas.openxmlformats.org/officeDocument/2006/docPropsVTypes">
  <Template/>
  <TotalTime>0</TotalTime>
  <Words>976</Words>
  <Application>Microsoft Office PowerPoint</Application>
  <PresentationFormat>Bildschirmpräsentation (16:9)</PresentationFormat>
  <Paragraphs>70</Paragraphs>
  <Slides>10</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10</vt:i4>
      </vt:variant>
    </vt:vector>
  </HeadingPairs>
  <TitlesOfParts>
    <vt:vector size="16" baseType="lpstr">
      <vt:lpstr>Arial</vt:lpstr>
      <vt:lpstr>Calibri</vt:lpstr>
      <vt:lpstr>Calibri Light</vt:lpstr>
      <vt:lpstr>Metropolis Light</vt:lpstr>
      <vt:lpstr>Metropolis Medium</vt:lpstr>
      <vt:lpstr>Larissa</vt:lpstr>
      <vt:lpstr>Unternehmenspräsentation Medicalculis GmbH </vt:lpstr>
      <vt:lpstr>Das ist Medicalculis </vt:lpstr>
      <vt:lpstr>Mehr Effizienz und Transparenz im Gesundheitssystem</vt:lpstr>
      <vt:lpstr>Mehr Transparenz  und Effizienz im Gesundheitssystem</vt:lpstr>
      <vt:lpstr>Mehr Effizienz und Transparenz im Abrechnungssystem</vt:lpstr>
      <vt:lpstr>Mehr Transparenz  und Effizienz im Abrechnungsprozess</vt:lpstr>
      <vt:lpstr>Geringerer Verwaltungsaufwand und zügige Erstattungen </vt:lpstr>
      <vt:lpstr>Geringerer Verwaltungs- aufwand und zügige Erstattungen </vt:lpstr>
      <vt:lpstr>Mehr Zeit mit dem Arzt und  zügige Kostenerstattung</vt:lpstr>
      <vt:lpstr>Mehr Zeit mit dem Arzt und zügige Kostenerstattung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Baer Hans Ulrich;Andreas Gerhard</dc:creator>
  <cp:lastModifiedBy>Judith Riegler</cp:lastModifiedBy>
  <cp:revision>952</cp:revision>
  <cp:lastPrinted>2024-02-08T09:59:43Z</cp:lastPrinted>
  <dcterms:created xsi:type="dcterms:W3CDTF">2020-12-12T09:58:22Z</dcterms:created>
  <dcterms:modified xsi:type="dcterms:W3CDTF">2026-08-13T13:02:49Z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NewReviewCycle">
    <vt:lpwstr/>
  </property>
</Properties>
</file>